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8" r:id="rId2"/>
  </p:sldMasterIdLst>
  <p:notesMasterIdLst>
    <p:notesMasterId r:id="rId32"/>
  </p:notesMasterIdLst>
  <p:sldIdLst>
    <p:sldId id="289" r:id="rId3"/>
    <p:sldId id="309" r:id="rId4"/>
    <p:sldId id="271" r:id="rId5"/>
    <p:sldId id="267" r:id="rId6"/>
    <p:sldId id="278" r:id="rId7"/>
    <p:sldId id="293" r:id="rId8"/>
    <p:sldId id="294" r:id="rId9"/>
    <p:sldId id="295" r:id="rId10"/>
    <p:sldId id="297" r:id="rId11"/>
    <p:sldId id="298" r:id="rId12"/>
    <p:sldId id="320" r:id="rId13"/>
    <p:sldId id="321" r:id="rId14"/>
    <p:sldId id="322" r:id="rId15"/>
    <p:sldId id="323" r:id="rId16"/>
    <p:sldId id="329" r:id="rId17"/>
    <p:sldId id="324" r:id="rId18"/>
    <p:sldId id="325" r:id="rId19"/>
    <p:sldId id="326" r:id="rId20"/>
    <p:sldId id="327" r:id="rId21"/>
    <p:sldId id="328" r:id="rId22"/>
    <p:sldId id="315" r:id="rId23"/>
    <p:sldId id="330" r:id="rId24"/>
    <p:sldId id="331" r:id="rId25"/>
    <p:sldId id="332" r:id="rId26"/>
    <p:sldId id="333" r:id="rId27"/>
    <p:sldId id="334" r:id="rId28"/>
    <p:sldId id="335" r:id="rId29"/>
    <p:sldId id="336" r:id="rId30"/>
    <p:sldId id="268" r:id="rId31"/>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D9"/>
    <a:srgbClr val="FFFF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FD0F851-EC5A-4D38-B0AD-8093EC10F338}" styleName="Estilo claro 1 - Acento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Estilo claro 1 - Acento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37" autoAdjust="0"/>
    <p:restoredTop sz="94660"/>
  </p:normalViewPr>
  <p:slideViewPr>
    <p:cSldViewPr>
      <p:cViewPr>
        <p:scale>
          <a:sx n="50" d="100"/>
          <a:sy n="50" d="100"/>
        </p:scale>
        <p:origin x="-468"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mpalacios\Desktop\Trabajos\SDDP\Plan%20Indicativo%20de%20la%20expansion%20de%20la%20Generacion\Resultados%20SDDP%202014%20Sensibilidade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mpalacios\Desktop\Trabajos\SDDP\Plan%20Indicativo%20de%20la%20expansion%20de%20la%20Generacion\Resultados%20SDDP%202014%20Sensibilidad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s-SV"/>
              <a:t>Contratos Firmados</a:t>
            </a:r>
          </a:p>
        </c:rich>
      </c:tx>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dPt>
          <c:dLbls>
            <c:dLbl>
              <c:idx val="0"/>
              <c:layout>
                <c:manualLayout>
                  <c:x val="-0.10708683289588801"/>
                  <c:y val="-0.29474008457276174"/>
                </c:manualLayout>
              </c:layout>
              <c:tx>
                <c:rich>
                  <a:bodyPr/>
                  <a:lstStyle/>
                  <a:p>
                    <a:r>
                      <a:rPr lang="en-US"/>
                      <a:t>Fotovoltaico 28
88%</a:t>
                    </a:r>
                  </a:p>
                </c:rich>
              </c:tx>
              <c:showLegendKey val="0"/>
              <c:showVal val="0"/>
              <c:showCatName val="1"/>
              <c:showSerName val="0"/>
              <c:showPercent val="1"/>
              <c:showBubbleSize val="0"/>
              <c:extLst>
                <c:ext xmlns:c15="http://schemas.microsoft.com/office/drawing/2012/chart" uri="{CE6537A1-D6FC-4f65-9D91-7224C49458BB}">
                  <c15:layout/>
                </c:ext>
              </c:extLst>
            </c:dLbl>
            <c:dLbl>
              <c:idx val="1"/>
              <c:layout>
                <c:manualLayout>
                  <c:x val="-8.9424103237095362E-2"/>
                  <c:y val="2.0650699912510957E-2"/>
                </c:manualLayout>
              </c:layout>
              <c:tx>
                <c:rich>
                  <a:bodyPr/>
                  <a:lstStyle/>
                  <a:p>
                    <a:r>
                      <a:rPr lang="en-US"/>
                      <a:t>Biogás 2
6%</a:t>
                    </a:r>
                  </a:p>
                </c:rich>
              </c:tx>
              <c:showLegendKey val="0"/>
              <c:showVal val="0"/>
              <c:showCatName val="1"/>
              <c:showSerName val="0"/>
              <c:showPercent val="1"/>
              <c:showBubbleSize val="0"/>
              <c:extLst>
                <c:ext xmlns:c15="http://schemas.microsoft.com/office/drawing/2012/chart" uri="{CE6537A1-D6FC-4f65-9D91-7224C49458BB}">
                  <c15:layout/>
                </c:ext>
              </c:extLst>
            </c:dLbl>
            <c:dLbl>
              <c:idx val="2"/>
              <c:layout>
                <c:manualLayout>
                  <c:x val="0.16673009623797025"/>
                  <c:y val="3.0518372703412094E-2"/>
                </c:manualLayout>
              </c:layout>
              <c:tx>
                <c:rich>
                  <a:bodyPr/>
                  <a:lstStyle/>
                  <a:p>
                    <a:r>
                      <a:rPr lang="en-US"/>
                      <a:t>PCH 2
6%</a:t>
                    </a:r>
                  </a:p>
                </c:rich>
              </c:tx>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Hoja1!$B$5:$B$7</c:f>
              <c:strCache>
                <c:ptCount val="3"/>
                <c:pt idx="0">
                  <c:v>Fotovoltaico</c:v>
                </c:pt>
                <c:pt idx="1">
                  <c:v>Biogás</c:v>
                </c:pt>
                <c:pt idx="2">
                  <c:v>PCH</c:v>
                </c:pt>
              </c:strCache>
            </c:strRef>
          </c:cat>
          <c:val>
            <c:numRef>
              <c:f>Hoja1!$C$5:$C$7</c:f>
              <c:numCache>
                <c:formatCode>General</c:formatCode>
                <c:ptCount val="3"/>
                <c:pt idx="0">
                  <c:v>30</c:v>
                </c:pt>
                <c:pt idx="1">
                  <c:v>2</c:v>
                </c:pt>
                <c:pt idx="2">
                  <c:v>2</c:v>
                </c:pt>
              </c:numCache>
            </c:numRef>
          </c:val>
        </c:ser>
        <c:dLbls>
          <c:showLegendKey val="0"/>
          <c:showVal val="0"/>
          <c:showCatName val="1"/>
          <c:showSerName val="0"/>
          <c:showPercent val="1"/>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pPr>
            <a:r>
              <a:rPr lang="es-SV" sz="1200" dirty="0"/>
              <a:t>Potencia Instalada al 2013</a:t>
            </a:r>
          </a:p>
        </c:rich>
      </c:tx>
      <c:overlay val="0"/>
    </c:title>
    <c:autoTitleDeleted val="0"/>
    <c:view3D>
      <c:rotX val="40"/>
      <c:rotY val="0"/>
      <c:rAngAx val="0"/>
      <c:perspective val="10"/>
    </c:view3D>
    <c:floor>
      <c:thickness val="0"/>
    </c:floor>
    <c:sideWall>
      <c:thickness val="0"/>
    </c:sideWall>
    <c:backWall>
      <c:thickness val="0"/>
    </c:backWall>
    <c:plotArea>
      <c:layout>
        <c:manualLayout>
          <c:layoutTarget val="inner"/>
          <c:xMode val="edge"/>
          <c:yMode val="edge"/>
          <c:x val="0.19745165584662186"/>
          <c:y val="0.21278619562044504"/>
          <c:w val="0.66639822299677143"/>
          <c:h val="0.68982067656033885"/>
        </c:manualLayout>
      </c:layout>
      <c:pie3DChart>
        <c:varyColors val="1"/>
        <c:ser>
          <c:idx val="0"/>
          <c:order val="0"/>
          <c:tx>
            <c:strRef>
              <c:f>Plantas!$G$2</c:f>
              <c:strCache>
                <c:ptCount val="1"/>
                <c:pt idx="0">
                  <c:v>Potencia Instalada al 2013</c:v>
                </c:pt>
              </c:strCache>
            </c:strRef>
          </c:tx>
          <c:explosion val="18"/>
          <c:dPt>
            <c:idx val="0"/>
            <c:bubble3D val="0"/>
            <c:spPr>
              <a:solidFill>
                <a:srgbClr val="002060"/>
              </a:solidFill>
            </c:spPr>
          </c:dPt>
          <c:dPt>
            <c:idx val="1"/>
            <c:bubble3D val="0"/>
            <c:spPr>
              <a:solidFill>
                <a:schemeClr val="bg2">
                  <a:lumMod val="50000"/>
                </a:schemeClr>
              </a:solidFill>
            </c:spPr>
          </c:dPt>
          <c:dPt>
            <c:idx val="2"/>
            <c:bubble3D val="0"/>
            <c:spPr>
              <a:solidFill>
                <a:schemeClr val="accent2"/>
              </a:solidFill>
            </c:spPr>
          </c:dPt>
          <c:dPt>
            <c:idx val="3"/>
            <c:bubble3D val="0"/>
            <c:spPr>
              <a:solidFill>
                <a:schemeClr val="accent2">
                  <a:lumMod val="50000"/>
                </a:schemeClr>
              </a:solidFill>
            </c:spPr>
          </c:dPt>
          <c:dPt>
            <c:idx val="4"/>
            <c:bubble3D val="0"/>
            <c:spPr>
              <a:solidFill>
                <a:srgbClr val="FFFF00"/>
              </a:solidFill>
            </c:spPr>
          </c:dPt>
          <c:dLbls>
            <c:dLbl>
              <c:idx val="0"/>
              <c:layout>
                <c:manualLayout>
                  <c:x val="-8.3111112080619561E-4"/>
                  <c:y val="-5.1235077859059834E-2"/>
                </c:manualLayout>
              </c:layout>
              <c:tx>
                <c:rich>
                  <a:bodyPr/>
                  <a:lstStyle/>
                  <a:p>
                    <a:r>
                      <a:rPr lang="en-US" sz="900"/>
                      <a:t>Hidro</a:t>
                    </a:r>
                  </a:p>
                  <a:p>
                    <a:r>
                      <a:rPr lang="en-US" sz="900"/>
                      <a:t> 477.6 MW</a:t>
                    </a:r>
                    <a:endParaRPr lang="en-US"/>
                  </a:p>
                </c:rich>
              </c:tx>
              <c:showLegendKey val="0"/>
              <c:showVal val="1"/>
              <c:showCatName val="1"/>
              <c:showSerName val="0"/>
              <c:showPercent val="0"/>
              <c:showBubbleSize val="0"/>
            </c:dLbl>
            <c:dLbl>
              <c:idx val="1"/>
              <c:layout>
                <c:manualLayout>
                  <c:x val="3.0746550373246525E-2"/>
                  <c:y val="-1.5427047681865869E-2"/>
                </c:manualLayout>
              </c:layout>
              <c:tx>
                <c:rich>
                  <a:bodyPr/>
                  <a:lstStyle/>
                  <a:p>
                    <a:r>
                      <a:rPr lang="en-US" sz="900"/>
                      <a:t>Geotermica 205.0 MW</a:t>
                    </a:r>
                    <a:endParaRPr lang="en-US"/>
                  </a:p>
                </c:rich>
              </c:tx>
              <c:showLegendKey val="0"/>
              <c:showVal val="1"/>
              <c:showCatName val="1"/>
              <c:showSerName val="0"/>
              <c:showPercent val="0"/>
              <c:showBubbleSize val="0"/>
            </c:dLbl>
            <c:dLbl>
              <c:idx val="2"/>
              <c:layout>
                <c:manualLayout>
                  <c:x val="-3.6715738849529521E-2"/>
                  <c:y val="-4.3663137958216205E-2"/>
                </c:manualLayout>
              </c:layout>
              <c:tx>
                <c:rich>
                  <a:bodyPr/>
                  <a:lstStyle/>
                  <a:p>
                    <a:r>
                      <a:rPr lang="en-US" sz="900"/>
                      <a:t>Bunker</a:t>
                    </a:r>
                  </a:p>
                  <a:p>
                    <a:r>
                      <a:rPr lang="en-US" sz="900"/>
                      <a:t>639.2 MW</a:t>
                    </a:r>
                    <a:endParaRPr lang="en-US"/>
                  </a:p>
                </c:rich>
              </c:tx>
              <c:showLegendKey val="0"/>
              <c:showVal val="1"/>
              <c:showCatName val="1"/>
              <c:showSerName val="0"/>
              <c:showPercent val="0"/>
              <c:showBubbleSize val="0"/>
            </c:dLbl>
            <c:dLbl>
              <c:idx val="3"/>
              <c:layout>
                <c:manualLayout>
                  <c:x val="-4.7270808367113538E-2"/>
                  <c:y val="-2.8517312458452267E-3"/>
                </c:manualLayout>
              </c:layout>
              <c:tx>
                <c:rich>
                  <a:bodyPr/>
                  <a:lstStyle/>
                  <a:p>
                    <a:r>
                      <a:rPr lang="en-US" sz="900"/>
                      <a:t>Diesel,</a:t>
                    </a:r>
                  </a:p>
                  <a:p>
                    <a:r>
                      <a:rPr lang="en-US" sz="900"/>
                      <a:t>95.2 MW</a:t>
                    </a:r>
                    <a:endParaRPr lang="en-US"/>
                  </a:p>
                </c:rich>
              </c:tx>
              <c:showLegendKey val="0"/>
              <c:showVal val="1"/>
              <c:showCatName val="1"/>
              <c:showSerName val="0"/>
              <c:showPercent val="0"/>
              <c:showBubbleSize val="0"/>
            </c:dLbl>
            <c:dLbl>
              <c:idx val="4"/>
              <c:layout>
                <c:manualLayout>
                  <c:x val="0.10293205136112046"/>
                  <c:y val="-3.882941126565867E-2"/>
                </c:manualLayout>
              </c:layout>
              <c:tx>
                <c:rich>
                  <a:bodyPr/>
                  <a:lstStyle/>
                  <a:p>
                    <a:r>
                      <a:rPr lang="en-US" sz="900"/>
                      <a:t>Biomasa</a:t>
                    </a:r>
                  </a:p>
                  <a:p>
                    <a:r>
                      <a:rPr lang="en-US" sz="900"/>
                      <a:t>60.9 MW</a:t>
                    </a:r>
                    <a:endParaRPr lang="en-US"/>
                  </a:p>
                </c:rich>
              </c:tx>
              <c:showLegendKey val="0"/>
              <c:showVal val="1"/>
              <c:showCatName val="1"/>
              <c:showSerName val="0"/>
              <c:showPercent val="0"/>
              <c:showBubbleSize val="0"/>
            </c:dLbl>
            <c:numFmt formatCode="#,##0.0" sourceLinked="0"/>
            <c:txPr>
              <a:bodyPr/>
              <a:lstStyle/>
              <a:p>
                <a:pPr>
                  <a:defRPr sz="900" b="1"/>
                </a:pPr>
                <a:endParaRPr lang="en-US"/>
              </a:p>
            </c:txPr>
            <c:showLegendKey val="0"/>
            <c:showVal val="1"/>
            <c:showCatName val="1"/>
            <c:showSerName val="0"/>
            <c:showPercent val="0"/>
            <c:showBubbleSize val="0"/>
            <c:showLeaderLines val="1"/>
          </c:dLbls>
          <c:cat>
            <c:strRef>
              <c:f>Plantas!$G$4:$G$8</c:f>
              <c:strCache>
                <c:ptCount val="5"/>
                <c:pt idx="0">
                  <c:v>Hidro</c:v>
                </c:pt>
                <c:pt idx="1">
                  <c:v>Geotermica</c:v>
                </c:pt>
                <c:pt idx="2">
                  <c:v>Bunker</c:v>
                </c:pt>
                <c:pt idx="3">
                  <c:v>Diesel</c:v>
                </c:pt>
                <c:pt idx="4">
                  <c:v>Biomasa</c:v>
                </c:pt>
              </c:strCache>
            </c:strRef>
          </c:cat>
          <c:val>
            <c:numRef>
              <c:f>Plantas!$H$4:$H$8</c:f>
              <c:numCache>
                <c:formatCode>General</c:formatCode>
                <c:ptCount val="5"/>
                <c:pt idx="0" formatCode="0.0">
                  <c:v>477.56000000000006</c:v>
                </c:pt>
                <c:pt idx="1">
                  <c:v>205</c:v>
                </c:pt>
                <c:pt idx="2" formatCode="0.0">
                  <c:v>639.2299999999999</c:v>
                </c:pt>
                <c:pt idx="3" formatCode="0.0">
                  <c:v>95.22</c:v>
                </c:pt>
                <c:pt idx="4" formatCode="0.0">
                  <c:v>60.9</c:v>
                </c:pt>
              </c:numCache>
            </c:numRef>
          </c:val>
        </c:ser>
        <c:dLbls>
          <c:showLegendKey val="0"/>
          <c:showVal val="0"/>
          <c:showCatName val="0"/>
          <c:showSerName val="0"/>
          <c:showPercent val="0"/>
          <c:showBubbleSize val="0"/>
          <c:showLeaderLines val="1"/>
        </c:dLbls>
      </c:pie3DChart>
    </c:plotArea>
    <c:legend>
      <c:legendPos val="r"/>
      <c:layout>
        <c:manualLayout>
          <c:xMode val="edge"/>
          <c:yMode val="edge"/>
          <c:x val="1.8925972807535406E-2"/>
          <c:y val="0.90394575828937829"/>
          <c:w val="0.94929627237440972"/>
          <c:h val="9.3889653596183786E-2"/>
        </c:manualLayout>
      </c:layout>
      <c:overlay val="0"/>
      <c:txPr>
        <a:bodyPr/>
        <a:lstStyle/>
        <a:p>
          <a:pPr>
            <a:defRPr sz="8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pPr>
            <a:r>
              <a:rPr lang="es-SV" sz="1200" dirty="0"/>
              <a:t>Escenario de Potencia </a:t>
            </a:r>
            <a:r>
              <a:rPr lang="es-SV" sz="1200" dirty="0" smtClean="0"/>
              <a:t>Instalada al </a:t>
            </a:r>
            <a:r>
              <a:rPr lang="es-SV" sz="1200" dirty="0"/>
              <a:t>2018</a:t>
            </a:r>
          </a:p>
        </c:rich>
      </c:tx>
      <c:overlay val="0"/>
    </c:title>
    <c:autoTitleDeleted val="0"/>
    <c:view3D>
      <c:rotX val="40"/>
      <c:rotY val="0"/>
      <c:rAngAx val="0"/>
      <c:perspective val="10"/>
    </c:view3D>
    <c:floor>
      <c:thickness val="0"/>
    </c:floor>
    <c:sideWall>
      <c:thickness val="0"/>
    </c:sideWall>
    <c:backWall>
      <c:thickness val="0"/>
    </c:backWall>
    <c:plotArea>
      <c:layout>
        <c:manualLayout>
          <c:layoutTarget val="inner"/>
          <c:xMode val="edge"/>
          <c:yMode val="edge"/>
          <c:x val="0.21426822063888271"/>
          <c:y val="0.14243662721949094"/>
          <c:w val="0.57442291717028771"/>
          <c:h val="0.77066308660383365"/>
        </c:manualLayout>
      </c:layout>
      <c:pie3DChart>
        <c:varyColors val="1"/>
        <c:ser>
          <c:idx val="0"/>
          <c:order val="0"/>
          <c:tx>
            <c:strRef>
              <c:f>Plantas!$G$14</c:f>
              <c:strCache>
                <c:ptCount val="1"/>
                <c:pt idx="0">
                  <c:v>Escenario de Potencia al 2018</c:v>
                </c:pt>
              </c:strCache>
            </c:strRef>
          </c:tx>
          <c:explosion val="18"/>
          <c:dPt>
            <c:idx val="0"/>
            <c:bubble3D val="0"/>
            <c:spPr>
              <a:solidFill>
                <a:srgbClr val="002060"/>
              </a:solidFill>
            </c:spPr>
          </c:dPt>
          <c:dPt>
            <c:idx val="1"/>
            <c:bubble3D val="0"/>
            <c:spPr>
              <a:solidFill>
                <a:schemeClr val="bg2">
                  <a:lumMod val="50000"/>
                </a:schemeClr>
              </a:solidFill>
            </c:spPr>
          </c:dPt>
          <c:dPt>
            <c:idx val="2"/>
            <c:bubble3D val="0"/>
            <c:spPr>
              <a:solidFill>
                <a:schemeClr val="accent2"/>
              </a:solidFill>
            </c:spPr>
          </c:dPt>
          <c:dPt>
            <c:idx val="4"/>
            <c:bubble3D val="0"/>
            <c:spPr>
              <a:solidFill>
                <a:srgbClr val="92D050"/>
              </a:solidFill>
            </c:spPr>
          </c:dPt>
          <c:dPt>
            <c:idx val="5"/>
            <c:bubble3D val="0"/>
            <c:spPr>
              <a:solidFill>
                <a:schemeClr val="accent1"/>
              </a:solidFill>
            </c:spPr>
          </c:dPt>
          <c:dPt>
            <c:idx val="6"/>
            <c:bubble3D val="0"/>
            <c:spPr>
              <a:solidFill>
                <a:srgbClr val="FFFF00"/>
              </a:solidFill>
            </c:spPr>
          </c:dPt>
          <c:dLbls>
            <c:dLbl>
              <c:idx val="0"/>
              <c:layout>
                <c:manualLayout>
                  <c:x val="1.9141732506756867E-2"/>
                  <c:y val="-2.2415622094068045E-2"/>
                </c:manualLayout>
              </c:layout>
              <c:tx>
                <c:rich>
                  <a:bodyPr/>
                  <a:lstStyle/>
                  <a:p>
                    <a:r>
                      <a:rPr lang="en-US" sz="900"/>
                      <a:t>Hidro</a:t>
                    </a:r>
                  </a:p>
                  <a:p>
                    <a:r>
                      <a:rPr lang="en-US" sz="900"/>
                      <a:t>623.3 MW</a:t>
                    </a:r>
                    <a:endParaRPr lang="en-US"/>
                  </a:p>
                </c:rich>
              </c:tx>
              <c:showLegendKey val="0"/>
              <c:showVal val="1"/>
              <c:showCatName val="1"/>
              <c:showSerName val="0"/>
              <c:showPercent val="0"/>
              <c:showBubbleSize val="0"/>
            </c:dLbl>
            <c:dLbl>
              <c:idx val="1"/>
              <c:layout>
                <c:manualLayout>
                  <c:x val="2.822803182534887E-2"/>
                  <c:y val="4.2317530920630453E-2"/>
                </c:manualLayout>
              </c:layout>
              <c:tx>
                <c:rich>
                  <a:bodyPr/>
                  <a:lstStyle/>
                  <a:p>
                    <a:r>
                      <a:rPr lang="en-US" sz="900"/>
                      <a:t>Geo</a:t>
                    </a:r>
                  </a:p>
                  <a:p>
                    <a:r>
                      <a:rPr lang="en-US" sz="900"/>
                      <a:t>216.0 MW</a:t>
                    </a:r>
                    <a:endParaRPr lang="en-US"/>
                  </a:p>
                </c:rich>
              </c:tx>
              <c:showLegendKey val="0"/>
              <c:showVal val="1"/>
              <c:showCatName val="1"/>
              <c:showSerName val="0"/>
              <c:showPercent val="0"/>
              <c:showBubbleSize val="0"/>
            </c:dLbl>
            <c:dLbl>
              <c:idx val="2"/>
              <c:layout>
                <c:manualLayout>
                  <c:x val="-0.187569550559956"/>
                  <c:y val="-4.2410985342713856E-2"/>
                </c:manualLayout>
              </c:layout>
              <c:tx>
                <c:rich>
                  <a:bodyPr/>
                  <a:lstStyle/>
                  <a:p>
                    <a:pPr>
                      <a:defRPr sz="800" b="1"/>
                    </a:pPr>
                    <a:r>
                      <a:rPr lang="en-US" sz="800"/>
                      <a:t>Termica (Bunker/Diesel) 764.5 MW</a:t>
                    </a:r>
                  </a:p>
                </c:rich>
              </c:tx>
              <c:numFmt formatCode="#,##0.0" sourceLinked="0"/>
              <c:spPr/>
              <c:showLegendKey val="0"/>
              <c:showVal val="1"/>
              <c:showCatName val="1"/>
              <c:showSerName val="0"/>
              <c:showPercent val="0"/>
              <c:showBubbleSize val="0"/>
            </c:dLbl>
            <c:dLbl>
              <c:idx val="3"/>
              <c:layout>
                <c:manualLayout>
                  <c:x val="-2.9641376840377681E-2"/>
                  <c:y val="1.5557959774363002E-2"/>
                </c:manualLayout>
              </c:layout>
              <c:tx>
                <c:rich>
                  <a:bodyPr/>
                  <a:lstStyle/>
                  <a:p>
                    <a:r>
                      <a:rPr lang="en-US" sz="900"/>
                      <a:t>GNL</a:t>
                    </a:r>
                  </a:p>
                  <a:p>
                    <a:r>
                      <a:rPr lang="en-US" sz="900"/>
                      <a:t>380.0 MW</a:t>
                    </a:r>
                    <a:endParaRPr lang="en-US"/>
                  </a:p>
                </c:rich>
              </c:tx>
              <c:showLegendKey val="0"/>
              <c:showVal val="1"/>
              <c:showCatName val="1"/>
              <c:showSerName val="0"/>
              <c:showPercent val="0"/>
              <c:showBubbleSize val="0"/>
            </c:dLbl>
            <c:dLbl>
              <c:idx val="4"/>
              <c:layout>
                <c:manualLayout>
                  <c:x val="-9.0994075135538935E-2"/>
                  <c:y val="-4.4457617798345211E-3"/>
                </c:manualLayout>
              </c:layout>
              <c:tx>
                <c:rich>
                  <a:bodyPr/>
                  <a:lstStyle/>
                  <a:p>
                    <a:r>
                      <a:rPr lang="en-US" sz="900"/>
                      <a:t>Solar</a:t>
                    </a:r>
                  </a:p>
                  <a:p>
                    <a:r>
                      <a:rPr lang="en-US" sz="900"/>
                      <a:t>74.2 MW</a:t>
                    </a:r>
                    <a:endParaRPr lang="en-US"/>
                  </a:p>
                </c:rich>
              </c:tx>
              <c:showLegendKey val="0"/>
              <c:showVal val="1"/>
              <c:showCatName val="1"/>
              <c:showSerName val="0"/>
              <c:showPercent val="0"/>
              <c:showBubbleSize val="0"/>
            </c:dLbl>
            <c:dLbl>
              <c:idx val="5"/>
              <c:layout>
                <c:manualLayout>
                  <c:x val="-2.5726567812500061E-3"/>
                  <c:y val="-7.690770717203313E-2"/>
                </c:manualLayout>
              </c:layout>
              <c:tx>
                <c:rich>
                  <a:bodyPr/>
                  <a:lstStyle/>
                  <a:p>
                    <a:r>
                      <a:rPr lang="en-US" sz="900"/>
                      <a:t>Eolica</a:t>
                    </a:r>
                  </a:p>
                  <a:p>
                    <a:r>
                      <a:rPr lang="en-US" sz="900"/>
                      <a:t>40.0 MW</a:t>
                    </a:r>
                    <a:endParaRPr lang="en-US"/>
                  </a:p>
                </c:rich>
              </c:tx>
              <c:showLegendKey val="0"/>
              <c:showVal val="1"/>
              <c:showCatName val="1"/>
              <c:showSerName val="0"/>
              <c:showPercent val="0"/>
              <c:showBubbleSize val="0"/>
            </c:dLbl>
            <c:dLbl>
              <c:idx val="6"/>
              <c:layout>
                <c:manualLayout>
                  <c:x val="0.12315912654603822"/>
                  <c:y val="-2.2277596072117739E-2"/>
                </c:manualLayout>
              </c:layout>
              <c:tx>
                <c:rich>
                  <a:bodyPr/>
                  <a:lstStyle/>
                  <a:p>
                    <a:r>
                      <a:rPr lang="en-US" sz="900"/>
                      <a:t>Biomasa</a:t>
                    </a:r>
                  </a:p>
                  <a:p>
                    <a:r>
                      <a:rPr lang="en-US" sz="900"/>
                      <a:t>136.9 MW</a:t>
                    </a:r>
                    <a:endParaRPr lang="en-US"/>
                  </a:p>
                </c:rich>
              </c:tx>
              <c:showLegendKey val="0"/>
              <c:showVal val="1"/>
              <c:showCatName val="1"/>
              <c:showSerName val="0"/>
              <c:showPercent val="0"/>
              <c:showBubbleSize val="0"/>
            </c:dLbl>
            <c:numFmt formatCode="#,##0.0" sourceLinked="0"/>
            <c:txPr>
              <a:bodyPr/>
              <a:lstStyle/>
              <a:p>
                <a:pPr>
                  <a:defRPr sz="900" b="1"/>
                </a:pPr>
                <a:endParaRPr lang="en-US"/>
              </a:p>
            </c:txPr>
            <c:showLegendKey val="0"/>
            <c:showVal val="1"/>
            <c:showCatName val="1"/>
            <c:showSerName val="0"/>
            <c:showPercent val="0"/>
            <c:showBubbleSize val="0"/>
            <c:showLeaderLines val="1"/>
          </c:dLbls>
          <c:cat>
            <c:strRef>
              <c:f>Plantas!$G$16:$G$22</c:f>
              <c:strCache>
                <c:ptCount val="7"/>
                <c:pt idx="0">
                  <c:v>Hidro</c:v>
                </c:pt>
                <c:pt idx="1">
                  <c:v>Geo</c:v>
                </c:pt>
                <c:pt idx="2">
                  <c:v>Termica (Bunker/Diesel)</c:v>
                </c:pt>
                <c:pt idx="3">
                  <c:v>GNL</c:v>
                </c:pt>
                <c:pt idx="4">
                  <c:v>Solar</c:v>
                </c:pt>
                <c:pt idx="5">
                  <c:v>Eolica</c:v>
                </c:pt>
                <c:pt idx="6">
                  <c:v>Biomasa</c:v>
                </c:pt>
              </c:strCache>
            </c:strRef>
          </c:cat>
          <c:val>
            <c:numRef>
              <c:f>Plantas!$H$16:$H$22</c:f>
              <c:numCache>
                <c:formatCode>0.0</c:formatCode>
                <c:ptCount val="7"/>
                <c:pt idx="0" formatCode="0.00">
                  <c:v>477.56000000000006</c:v>
                </c:pt>
                <c:pt idx="1">
                  <c:v>216</c:v>
                </c:pt>
                <c:pt idx="2">
                  <c:v>734.44999999999993</c:v>
                </c:pt>
                <c:pt idx="3">
                  <c:v>380</c:v>
                </c:pt>
                <c:pt idx="4">
                  <c:v>74.2</c:v>
                </c:pt>
                <c:pt idx="5">
                  <c:v>40</c:v>
                </c:pt>
                <c:pt idx="6">
                  <c:v>136.9</c:v>
                </c:pt>
              </c:numCache>
            </c:numRef>
          </c:val>
        </c:ser>
        <c:dLbls>
          <c:showLegendKey val="0"/>
          <c:showVal val="0"/>
          <c:showCatName val="0"/>
          <c:showSerName val="0"/>
          <c:showPercent val="0"/>
          <c:showBubbleSize val="0"/>
          <c:showLeaderLines val="1"/>
        </c:dLbls>
      </c:pie3DChart>
    </c:plotArea>
    <c:legend>
      <c:legendPos val="r"/>
      <c:layout>
        <c:manualLayout>
          <c:xMode val="edge"/>
          <c:yMode val="edge"/>
          <c:x val="6.3333800680475949E-3"/>
          <c:y val="0.90009611971587833"/>
          <c:w val="0.99211108768866829"/>
          <c:h val="8.2340737875684578E-2"/>
        </c:manualLayout>
      </c:layout>
      <c:overlay val="0"/>
      <c:txPr>
        <a:bodyPr/>
        <a:lstStyle/>
        <a:p>
          <a:pPr>
            <a:defRPr sz="800"/>
          </a:pPr>
          <a:endParaRPr lang="en-US"/>
        </a:p>
      </c:txPr>
    </c:legend>
    <c:plotVisOnly val="1"/>
    <c:dispBlanksAs val="gap"/>
    <c:showDLblsOverMax val="0"/>
  </c:chart>
  <c:externalData r:id="rId1">
    <c:autoUpdate val="0"/>
  </c:externalData>
</c:chartSpace>
</file>

<file path=ppt/diagrams/_rels/data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diagrams/_rels/data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image" Target="../media/image29.png"/></Relationships>
</file>

<file path=ppt/diagrams/_rels/drawing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409315-5F79-4193-924D-3BD4C7EF0FCF}" type="doc">
      <dgm:prSet loTypeId="urn:microsoft.com/office/officeart/2005/8/layout/pList2" loCatId="list" qsTypeId="urn:microsoft.com/office/officeart/2005/8/quickstyle/simple1" qsCatId="simple" csTypeId="urn:microsoft.com/office/officeart/2005/8/colors/colorful3" csCatId="colorful" phldr="1"/>
      <dgm:spPr/>
      <dgm:t>
        <a:bodyPr/>
        <a:lstStyle/>
        <a:p>
          <a:endParaRPr lang="es-SV"/>
        </a:p>
      </dgm:t>
    </dgm:pt>
    <dgm:pt modelId="{39177624-532C-46AD-9D76-8C5178A6E9C3}">
      <dgm:prSet phldrT="[Texto]" custT="1"/>
      <dgm:spPr/>
      <dgm:t>
        <a:bodyPr/>
        <a:lstStyle/>
        <a:p>
          <a:endParaRPr lang="es-MX" sz="1600" dirty="0" smtClean="0"/>
        </a:p>
        <a:p>
          <a:endParaRPr lang="es-MX" sz="1600" dirty="0" smtClean="0"/>
        </a:p>
        <a:p>
          <a:r>
            <a:rPr lang="es-MX" sz="1600" dirty="0" err="1" smtClean="0"/>
            <a:t>Hidro</a:t>
          </a:r>
          <a:endParaRPr lang="es-SV" sz="1600" dirty="0"/>
        </a:p>
      </dgm:t>
    </dgm:pt>
    <dgm:pt modelId="{A3AFA66D-A323-4206-B56C-30F7323996F8}" type="parTrans" cxnId="{17B6D036-69D4-4DEF-8175-5C730D971F87}">
      <dgm:prSet/>
      <dgm:spPr/>
      <dgm:t>
        <a:bodyPr/>
        <a:lstStyle/>
        <a:p>
          <a:endParaRPr lang="es-SV"/>
        </a:p>
      </dgm:t>
    </dgm:pt>
    <dgm:pt modelId="{BDB6B606-90B9-4213-BCC1-E3C649A74F56}" type="sibTrans" cxnId="{17B6D036-69D4-4DEF-8175-5C730D971F87}">
      <dgm:prSet/>
      <dgm:spPr/>
      <dgm:t>
        <a:bodyPr/>
        <a:lstStyle/>
        <a:p>
          <a:endParaRPr lang="es-SV"/>
        </a:p>
      </dgm:t>
    </dgm:pt>
    <dgm:pt modelId="{4EEC7702-0691-4D65-BBAD-85C6B1AC51FD}">
      <dgm:prSet phldrT="[Texto]" custT="1"/>
      <dgm:spPr/>
      <dgm:t>
        <a:bodyPr/>
        <a:lstStyle/>
        <a:p>
          <a:endParaRPr lang="es-MX" sz="1600" dirty="0" smtClean="0"/>
        </a:p>
        <a:p>
          <a:endParaRPr lang="es-MX" sz="1600" dirty="0" smtClean="0"/>
        </a:p>
        <a:p>
          <a:r>
            <a:rPr lang="es-MX" sz="1600" dirty="0" smtClean="0"/>
            <a:t>Geotermia</a:t>
          </a:r>
          <a:endParaRPr lang="es-SV" sz="1600" dirty="0"/>
        </a:p>
      </dgm:t>
    </dgm:pt>
    <dgm:pt modelId="{76D1B048-DF2A-4F51-9DA7-FA65BB4BFEF3}" type="parTrans" cxnId="{A7D73F14-BA5C-42AB-81FB-EB1140E0F285}">
      <dgm:prSet/>
      <dgm:spPr/>
      <dgm:t>
        <a:bodyPr/>
        <a:lstStyle/>
        <a:p>
          <a:endParaRPr lang="es-SV"/>
        </a:p>
      </dgm:t>
    </dgm:pt>
    <dgm:pt modelId="{878116D0-0B0E-41FE-B28C-DC40E3477148}" type="sibTrans" cxnId="{A7D73F14-BA5C-42AB-81FB-EB1140E0F285}">
      <dgm:prSet/>
      <dgm:spPr/>
      <dgm:t>
        <a:bodyPr/>
        <a:lstStyle/>
        <a:p>
          <a:endParaRPr lang="es-SV"/>
        </a:p>
      </dgm:t>
    </dgm:pt>
    <dgm:pt modelId="{CE108E26-109D-492C-AC88-686962151D0A}">
      <dgm:prSet phldrT="[Texto]" custT="1"/>
      <dgm:spPr/>
      <dgm:t>
        <a:bodyPr/>
        <a:lstStyle/>
        <a:p>
          <a:endParaRPr lang="es-MX" sz="1600" dirty="0" smtClean="0"/>
        </a:p>
        <a:p>
          <a:endParaRPr lang="es-MX" sz="1600" dirty="0" smtClean="0"/>
        </a:p>
        <a:p>
          <a:r>
            <a:rPr lang="es-MX" sz="1600" dirty="0" smtClean="0"/>
            <a:t>Eólica</a:t>
          </a:r>
          <a:endParaRPr lang="es-SV" sz="1600" dirty="0"/>
        </a:p>
      </dgm:t>
    </dgm:pt>
    <dgm:pt modelId="{5FA87DA2-BBCC-40FB-92BB-19955AA92D5F}" type="parTrans" cxnId="{8C2A046D-F627-4F45-A224-D78AD9A8F793}">
      <dgm:prSet/>
      <dgm:spPr/>
      <dgm:t>
        <a:bodyPr/>
        <a:lstStyle/>
        <a:p>
          <a:endParaRPr lang="es-SV"/>
        </a:p>
      </dgm:t>
    </dgm:pt>
    <dgm:pt modelId="{1A2C5042-F84E-482B-AFD0-483AB0FA38B7}" type="sibTrans" cxnId="{8C2A046D-F627-4F45-A224-D78AD9A8F793}">
      <dgm:prSet/>
      <dgm:spPr/>
      <dgm:t>
        <a:bodyPr/>
        <a:lstStyle/>
        <a:p>
          <a:endParaRPr lang="es-SV"/>
        </a:p>
      </dgm:t>
    </dgm:pt>
    <dgm:pt modelId="{C435B9CC-0D2F-428C-A45A-0480156F22F6}">
      <dgm:prSet phldrT="[Texto]" custT="1"/>
      <dgm:spPr/>
      <dgm:t>
        <a:bodyPr/>
        <a:lstStyle/>
        <a:p>
          <a:endParaRPr lang="es-MX" sz="2400" dirty="0" smtClean="0"/>
        </a:p>
        <a:p>
          <a:r>
            <a:rPr lang="es-MX" sz="1800" dirty="0" smtClean="0">
              <a:latin typeface="+mj-lt"/>
            </a:rPr>
            <a:t>SFV</a:t>
          </a:r>
          <a:endParaRPr lang="es-SV" sz="1800" dirty="0">
            <a:latin typeface="+mj-lt"/>
          </a:endParaRPr>
        </a:p>
      </dgm:t>
    </dgm:pt>
    <dgm:pt modelId="{F1A9955B-1B53-4346-BA3C-BBABFB01F65F}" type="parTrans" cxnId="{0B0A1BCF-00DC-4F03-B299-49606E7BFD79}">
      <dgm:prSet/>
      <dgm:spPr/>
      <dgm:t>
        <a:bodyPr/>
        <a:lstStyle/>
        <a:p>
          <a:endParaRPr lang="es-SV"/>
        </a:p>
      </dgm:t>
    </dgm:pt>
    <dgm:pt modelId="{4CB94F92-3DCF-43C6-B3DE-E9E2856543D4}" type="sibTrans" cxnId="{0B0A1BCF-00DC-4F03-B299-49606E7BFD79}">
      <dgm:prSet/>
      <dgm:spPr/>
      <dgm:t>
        <a:bodyPr/>
        <a:lstStyle/>
        <a:p>
          <a:endParaRPr lang="es-SV"/>
        </a:p>
      </dgm:t>
    </dgm:pt>
    <dgm:pt modelId="{209AC42A-E39E-47A2-A456-4CC753FCD0C5}">
      <dgm:prSet phldrT="[Texto]" custT="1"/>
      <dgm:spPr/>
      <dgm:t>
        <a:bodyPr/>
        <a:lstStyle/>
        <a:p>
          <a:endParaRPr lang="es-MX" sz="1600" dirty="0" smtClean="0"/>
        </a:p>
        <a:p>
          <a:r>
            <a:rPr lang="es-MX" sz="1800" dirty="0" smtClean="0"/>
            <a:t>Solar térmica </a:t>
          </a:r>
          <a:r>
            <a:rPr lang="es-MX" sz="1400" dirty="0" smtClean="0"/>
            <a:t>concentrada</a:t>
          </a:r>
          <a:endParaRPr lang="es-SV" sz="1400" dirty="0"/>
        </a:p>
      </dgm:t>
    </dgm:pt>
    <dgm:pt modelId="{893BF7EC-9CF7-467D-8BB1-0D2667EEF001}" type="parTrans" cxnId="{8EFBACD2-23AD-48CA-8D3B-4CC546F03D54}">
      <dgm:prSet/>
      <dgm:spPr/>
      <dgm:t>
        <a:bodyPr/>
        <a:lstStyle/>
        <a:p>
          <a:endParaRPr lang="es-SV"/>
        </a:p>
      </dgm:t>
    </dgm:pt>
    <dgm:pt modelId="{75122F09-C06B-4E19-873D-3C7B3F8FF174}" type="sibTrans" cxnId="{8EFBACD2-23AD-48CA-8D3B-4CC546F03D54}">
      <dgm:prSet/>
      <dgm:spPr/>
      <dgm:t>
        <a:bodyPr/>
        <a:lstStyle/>
        <a:p>
          <a:endParaRPr lang="es-SV"/>
        </a:p>
      </dgm:t>
    </dgm:pt>
    <dgm:pt modelId="{7C485F0E-EAFF-4E56-B60E-42DEA35FDCF9}">
      <dgm:prSet phldrT="[Texto]" custT="1"/>
      <dgm:spPr/>
      <dgm:t>
        <a:bodyPr/>
        <a:lstStyle/>
        <a:p>
          <a:endParaRPr lang="es-MX" sz="1600" dirty="0" smtClean="0"/>
        </a:p>
        <a:p>
          <a:r>
            <a:rPr lang="es-MX" sz="1600" dirty="0" smtClean="0"/>
            <a:t>Biomasa y biogás</a:t>
          </a:r>
          <a:endParaRPr lang="es-SV" sz="1600" dirty="0"/>
        </a:p>
      </dgm:t>
    </dgm:pt>
    <dgm:pt modelId="{0E90F4D9-3BC2-41F5-B842-E83CA098B40A}" type="parTrans" cxnId="{85F66B54-04A7-4A2E-98D1-18BDAF0B2E02}">
      <dgm:prSet/>
      <dgm:spPr/>
      <dgm:t>
        <a:bodyPr/>
        <a:lstStyle/>
        <a:p>
          <a:endParaRPr lang="es-SV"/>
        </a:p>
      </dgm:t>
    </dgm:pt>
    <dgm:pt modelId="{1871581D-570D-4E6D-98B1-77804E09B89A}" type="sibTrans" cxnId="{85F66B54-04A7-4A2E-98D1-18BDAF0B2E02}">
      <dgm:prSet/>
      <dgm:spPr/>
      <dgm:t>
        <a:bodyPr/>
        <a:lstStyle/>
        <a:p>
          <a:endParaRPr lang="es-SV"/>
        </a:p>
      </dgm:t>
    </dgm:pt>
    <dgm:pt modelId="{670738C2-FD19-4673-96DD-84CB90091EE9}" type="pres">
      <dgm:prSet presAssocID="{C8409315-5F79-4193-924D-3BD4C7EF0FCF}" presName="Name0" presStyleCnt="0">
        <dgm:presLayoutVars>
          <dgm:dir/>
          <dgm:resizeHandles val="exact"/>
        </dgm:presLayoutVars>
      </dgm:prSet>
      <dgm:spPr/>
      <dgm:t>
        <a:bodyPr/>
        <a:lstStyle/>
        <a:p>
          <a:endParaRPr lang="es-SV"/>
        </a:p>
      </dgm:t>
    </dgm:pt>
    <dgm:pt modelId="{692344B0-05ED-432E-BFC8-CBCE660E7284}" type="pres">
      <dgm:prSet presAssocID="{C8409315-5F79-4193-924D-3BD4C7EF0FCF}" presName="bkgdShp" presStyleLbl="alignAccFollowNode1" presStyleIdx="0" presStyleCnt="1"/>
      <dgm:spPr/>
    </dgm:pt>
    <dgm:pt modelId="{E0306563-4CBD-4DC4-84A6-BBA988B3230A}" type="pres">
      <dgm:prSet presAssocID="{C8409315-5F79-4193-924D-3BD4C7EF0FCF}" presName="linComp" presStyleCnt="0"/>
      <dgm:spPr/>
    </dgm:pt>
    <dgm:pt modelId="{948F429A-8D0F-4E52-84C5-329377013C23}" type="pres">
      <dgm:prSet presAssocID="{39177624-532C-46AD-9D76-8C5178A6E9C3}" presName="compNode" presStyleCnt="0"/>
      <dgm:spPr/>
    </dgm:pt>
    <dgm:pt modelId="{ECC45967-4CBF-41BF-88C0-1B29546968A9}" type="pres">
      <dgm:prSet presAssocID="{39177624-532C-46AD-9D76-8C5178A6E9C3}" presName="node" presStyleLbl="node1" presStyleIdx="0" presStyleCnt="6">
        <dgm:presLayoutVars>
          <dgm:bulletEnabled val="1"/>
        </dgm:presLayoutVars>
      </dgm:prSet>
      <dgm:spPr/>
      <dgm:t>
        <a:bodyPr/>
        <a:lstStyle/>
        <a:p>
          <a:endParaRPr lang="es-SV"/>
        </a:p>
      </dgm:t>
    </dgm:pt>
    <dgm:pt modelId="{65939F4B-C47D-442B-BDC9-8A02F6828717}" type="pres">
      <dgm:prSet presAssocID="{39177624-532C-46AD-9D76-8C5178A6E9C3}" presName="invisiNode" presStyleLbl="node1" presStyleIdx="0" presStyleCnt="6"/>
      <dgm:spPr/>
    </dgm:pt>
    <dgm:pt modelId="{6B7DE874-FF2D-476A-91C1-A61345EE56E3}" type="pres">
      <dgm:prSet presAssocID="{39177624-532C-46AD-9D76-8C5178A6E9C3}" presName="imagNode" presStyleLbl="fgImgPlace1" presStyleIdx="0" presStyleCnt="6"/>
      <dgm:spPr>
        <a:blipFill rotWithShape="1">
          <a:blip xmlns:r="http://schemas.openxmlformats.org/officeDocument/2006/relationships" r:embed="rId1"/>
          <a:stretch>
            <a:fillRect/>
          </a:stretch>
        </a:blipFill>
      </dgm:spPr>
    </dgm:pt>
    <dgm:pt modelId="{8A6F5868-B9F6-426C-9AD3-B1469DD71DC7}" type="pres">
      <dgm:prSet presAssocID="{BDB6B606-90B9-4213-BCC1-E3C649A74F56}" presName="sibTrans" presStyleLbl="sibTrans2D1" presStyleIdx="0" presStyleCnt="0"/>
      <dgm:spPr/>
      <dgm:t>
        <a:bodyPr/>
        <a:lstStyle/>
        <a:p>
          <a:endParaRPr lang="es-SV"/>
        </a:p>
      </dgm:t>
    </dgm:pt>
    <dgm:pt modelId="{196B69DE-041C-4F0F-A5BA-AB580713AB92}" type="pres">
      <dgm:prSet presAssocID="{4EEC7702-0691-4D65-BBAD-85C6B1AC51FD}" presName="compNode" presStyleCnt="0"/>
      <dgm:spPr/>
    </dgm:pt>
    <dgm:pt modelId="{70D70EA3-D2DB-4450-ACD4-A8A454E574F5}" type="pres">
      <dgm:prSet presAssocID="{4EEC7702-0691-4D65-BBAD-85C6B1AC51FD}" presName="node" presStyleLbl="node1" presStyleIdx="1" presStyleCnt="6">
        <dgm:presLayoutVars>
          <dgm:bulletEnabled val="1"/>
        </dgm:presLayoutVars>
      </dgm:prSet>
      <dgm:spPr/>
      <dgm:t>
        <a:bodyPr/>
        <a:lstStyle/>
        <a:p>
          <a:endParaRPr lang="es-SV"/>
        </a:p>
      </dgm:t>
    </dgm:pt>
    <dgm:pt modelId="{41DCA944-A5CF-432D-8DA4-ECDA19D32F0E}" type="pres">
      <dgm:prSet presAssocID="{4EEC7702-0691-4D65-BBAD-85C6B1AC51FD}" presName="invisiNode" presStyleLbl="node1" presStyleIdx="1" presStyleCnt="6"/>
      <dgm:spPr/>
    </dgm:pt>
    <dgm:pt modelId="{3F3D7F62-4908-4D42-9451-BD8FE25057A1}" type="pres">
      <dgm:prSet presAssocID="{4EEC7702-0691-4D65-BBAD-85C6B1AC51FD}" presName="imagNode" presStyleLbl="fgImgPlace1" presStyleIdx="1" presStyleCnt="6"/>
      <dgm:spPr>
        <a:blipFill rotWithShape="1">
          <a:blip xmlns:r="http://schemas.openxmlformats.org/officeDocument/2006/relationships" r:embed="rId2"/>
          <a:stretch>
            <a:fillRect/>
          </a:stretch>
        </a:blipFill>
      </dgm:spPr>
    </dgm:pt>
    <dgm:pt modelId="{58AE520B-7A23-4A7F-A242-97F7C4A0144B}" type="pres">
      <dgm:prSet presAssocID="{878116D0-0B0E-41FE-B28C-DC40E3477148}" presName="sibTrans" presStyleLbl="sibTrans2D1" presStyleIdx="0" presStyleCnt="0"/>
      <dgm:spPr/>
      <dgm:t>
        <a:bodyPr/>
        <a:lstStyle/>
        <a:p>
          <a:endParaRPr lang="es-SV"/>
        </a:p>
      </dgm:t>
    </dgm:pt>
    <dgm:pt modelId="{3D61868A-E70A-499A-AF30-B0ADFFBE47A6}" type="pres">
      <dgm:prSet presAssocID="{CE108E26-109D-492C-AC88-686962151D0A}" presName="compNode" presStyleCnt="0"/>
      <dgm:spPr/>
    </dgm:pt>
    <dgm:pt modelId="{D4DA86C1-5852-4816-B460-1D2F8D21726B}" type="pres">
      <dgm:prSet presAssocID="{CE108E26-109D-492C-AC88-686962151D0A}" presName="node" presStyleLbl="node1" presStyleIdx="2" presStyleCnt="6">
        <dgm:presLayoutVars>
          <dgm:bulletEnabled val="1"/>
        </dgm:presLayoutVars>
      </dgm:prSet>
      <dgm:spPr/>
      <dgm:t>
        <a:bodyPr/>
        <a:lstStyle/>
        <a:p>
          <a:endParaRPr lang="es-SV"/>
        </a:p>
      </dgm:t>
    </dgm:pt>
    <dgm:pt modelId="{5C49AB0E-2BC1-4341-BD5A-CDE93D960C69}" type="pres">
      <dgm:prSet presAssocID="{CE108E26-109D-492C-AC88-686962151D0A}" presName="invisiNode" presStyleLbl="node1" presStyleIdx="2" presStyleCnt="6"/>
      <dgm:spPr/>
    </dgm:pt>
    <dgm:pt modelId="{50E6E36E-983C-4665-92E2-89BD84E3804C}" type="pres">
      <dgm:prSet presAssocID="{CE108E26-109D-492C-AC88-686962151D0A}" presName="imagNode" presStyleLbl="fgImgPlace1" presStyleIdx="2" presStyleCnt="6"/>
      <dgm:spPr>
        <a:blipFill rotWithShape="1">
          <a:blip xmlns:r="http://schemas.openxmlformats.org/officeDocument/2006/relationships" r:embed="rId3"/>
          <a:stretch>
            <a:fillRect/>
          </a:stretch>
        </a:blipFill>
      </dgm:spPr>
    </dgm:pt>
    <dgm:pt modelId="{C1D08007-42ED-4F3C-B60F-F2B581DDD2A4}" type="pres">
      <dgm:prSet presAssocID="{1A2C5042-F84E-482B-AFD0-483AB0FA38B7}" presName="sibTrans" presStyleLbl="sibTrans2D1" presStyleIdx="0" presStyleCnt="0"/>
      <dgm:spPr/>
      <dgm:t>
        <a:bodyPr/>
        <a:lstStyle/>
        <a:p>
          <a:endParaRPr lang="es-SV"/>
        </a:p>
      </dgm:t>
    </dgm:pt>
    <dgm:pt modelId="{4434999E-7D96-48E0-BD1E-36393F2247A7}" type="pres">
      <dgm:prSet presAssocID="{C435B9CC-0D2F-428C-A45A-0480156F22F6}" presName="compNode" presStyleCnt="0"/>
      <dgm:spPr/>
    </dgm:pt>
    <dgm:pt modelId="{9B412B80-6AE1-4062-A78C-6C629E006896}" type="pres">
      <dgm:prSet presAssocID="{C435B9CC-0D2F-428C-A45A-0480156F22F6}" presName="node" presStyleLbl="node1" presStyleIdx="3" presStyleCnt="6">
        <dgm:presLayoutVars>
          <dgm:bulletEnabled val="1"/>
        </dgm:presLayoutVars>
      </dgm:prSet>
      <dgm:spPr/>
      <dgm:t>
        <a:bodyPr/>
        <a:lstStyle/>
        <a:p>
          <a:endParaRPr lang="es-SV"/>
        </a:p>
      </dgm:t>
    </dgm:pt>
    <dgm:pt modelId="{79AD4555-3A9B-4A80-98D0-128C8FFF1017}" type="pres">
      <dgm:prSet presAssocID="{C435B9CC-0D2F-428C-A45A-0480156F22F6}" presName="invisiNode" presStyleLbl="node1" presStyleIdx="3" presStyleCnt="6"/>
      <dgm:spPr/>
    </dgm:pt>
    <dgm:pt modelId="{CDAF5503-1624-49A6-B5B1-AE9A039E94D9}" type="pres">
      <dgm:prSet presAssocID="{C435B9CC-0D2F-428C-A45A-0480156F22F6}" presName="imagNode" presStyleLbl="fgImgPlace1" presStyleIdx="3" presStyleCnt="6"/>
      <dgm:spPr>
        <a:blipFill rotWithShape="1">
          <a:blip xmlns:r="http://schemas.openxmlformats.org/officeDocument/2006/relationships" r:embed="rId4"/>
          <a:stretch>
            <a:fillRect/>
          </a:stretch>
        </a:blipFill>
      </dgm:spPr>
    </dgm:pt>
    <dgm:pt modelId="{785979A5-382B-412F-9203-367710D48DEA}" type="pres">
      <dgm:prSet presAssocID="{4CB94F92-3DCF-43C6-B3DE-E9E2856543D4}" presName="sibTrans" presStyleLbl="sibTrans2D1" presStyleIdx="0" presStyleCnt="0"/>
      <dgm:spPr/>
      <dgm:t>
        <a:bodyPr/>
        <a:lstStyle/>
        <a:p>
          <a:endParaRPr lang="es-SV"/>
        </a:p>
      </dgm:t>
    </dgm:pt>
    <dgm:pt modelId="{CEE9B2E2-C48A-4C20-BF52-FC03112E4DC9}" type="pres">
      <dgm:prSet presAssocID="{209AC42A-E39E-47A2-A456-4CC753FCD0C5}" presName="compNode" presStyleCnt="0"/>
      <dgm:spPr/>
    </dgm:pt>
    <dgm:pt modelId="{730010D8-3DC3-4C54-BD5C-5B14DCFDF5DD}" type="pres">
      <dgm:prSet presAssocID="{209AC42A-E39E-47A2-A456-4CC753FCD0C5}" presName="node" presStyleLbl="node1" presStyleIdx="4" presStyleCnt="6">
        <dgm:presLayoutVars>
          <dgm:bulletEnabled val="1"/>
        </dgm:presLayoutVars>
      </dgm:prSet>
      <dgm:spPr/>
      <dgm:t>
        <a:bodyPr/>
        <a:lstStyle/>
        <a:p>
          <a:endParaRPr lang="es-SV"/>
        </a:p>
      </dgm:t>
    </dgm:pt>
    <dgm:pt modelId="{B9E2E954-AAF6-4636-8DDC-5CE8FC601AC9}" type="pres">
      <dgm:prSet presAssocID="{209AC42A-E39E-47A2-A456-4CC753FCD0C5}" presName="invisiNode" presStyleLbl="node1" presStyleIdx="4" presStyleCnt="6"/>
      <dgm:spPr/>
    </dgm:pt>
    <dgm:pt modelId="{5374B6EF-3266-4A15-A5D7-9012BF6EB8E3}" type="pres">
      <dgm:prSet presAssocID="{209AC42A-E39E-47A2-A456-4CC753FCD0C5}" presName="imagNode" presStyleLbl="fgImgPlace1" presStyleIdx="4" presStyleCnt="6"/>
      <dgm:spPr>
        <a:blipFill rotWithShape="1">
          <a:blip xmlns:r="http://schemas.openxmlformats.org/officeDocument/2006/relationships" r:embed="rId5"/>
          <a:stretch>
            <a:fillRect/>
          </a:stretch>
        </a:blipFill>
      </dgm:spPr>
    </dgm:pt>
    <dgm:pt modelId="{4EBB3FD4-3B8B-4A31-B929-16FEB929C646}" type="pres">
      <dgm:prSet presAssocID="{75122F09-C06B-4E19-873D-3C7B3F8FF174}" presName="sibTrans" presStyleLbl="sibTrans2D1" presStyleIdx="0" presStyleCnt="0"/>
      <dgm:spPr/>
      <dgm:t>
        <a:bodyPr/>
        <a:lstStyle/>
        <a:p>
          <a:endParaRPr lang="es-SV"/>
        </a:p>
      </dgm:t>
    </dgm:pt>
    <dgm:pt modelId="{F325DFCC-8362-4817-A5F2-F1F9C66548BD}" type="pres">
      <dgm:prSet presAssocID="{7C485F0E-EAFF-4E56-B60E-42DEA35FDCF9}" presName="compNode" presStyleCnt="0"/>
      <dgm:spPr/>
    </dgm:pt>
    <dgm:pt modelId="{09F02E96-3021-434B-8814-B28D4FCCC86F}" type="pres">
      <dgm:prSet presAssocID="{7C485F0E-EAFF-4E56-B60E-42DEA35FDCF9}" presName="node" presStyleLbl="node1" presStyleIdx="5" presStyleCnt="6">
        <dgm:presLayoutVars>
          <dgm:bulletEnabled val="1"/>
        </dgm:presLayoutVars>
      </dgm:prSet>
      <dgm:spPr/>
      <dgm:t>
        <a:bodyPr/>
        <a:lstStyle/>
        <a:p>
          <a:endParaRPr lang="es-SV"/>
        </a:p>
      </dgm:t>
    </dgm:pt>
    <dgm:pt modelId="{8FBA4BCA-4B5E-43CE-B10E-CF844CEE9EF6}" type="pres">
      <dgm:prSet presAssocID="{7C485F0E-EAFF-4E56-B60E-42DEA35FDCF9}" presName="invisiNode" presStyleLbl="node1" presStyleIdx="5" presStyleCnt="6"/>
      <dgm:spPr/>
    </dgm:pt>
    <dgm:pt modelId="{A6D04FD8-422E-40A9-B327-B71CE31869FD}" type="pres">
      <dgm:prSet presAssocID="{7C485F0E-EAFF-4E56-B60E-42DEA35FDCF9}" presName="imagNode" presStyleLbl="fgImgPlace1" presStyleIdx="5" presStyleCnt="6"/>
      <dgm:spPr>
        <a:blipFill rotWithShape="1">
          <a:blip xmlns:r="http://schemas.openxmlformats.org/officeDocument/2006/relationships" r:embed="rId6"/>
          <a:stretch>
            <a:fillRect/>
          </a:stretch>
        </a:blipFill>
      </dgm:spPr>
    </dgm:pt>
  </dgm:ptLst>
  <dgm:cxnLst>
    <dgm:cxn modelId="{85F66B54-04A7-4A2E-98D1-18BDAF0B2E02}" srcId="{C8409315-5F79-4193-924D-3BD4C7EF0FCF}" destId="{7C485F0E-EAFF-4E56-B60E-42DEA35FDCF9}" srcOrd="5" destOrd="0" parTransId="{0E90F4D9-3BC2-41F5-B842-E83CA098B40A}" sibTransId="{1871581D-570D-4E6D-98B1-77804E09B89A}"/>
    <dgm:cxn modelId="{9EC0F5F6-40B8-46B5-8810-0729ACB04817}" type="presOf" srcId="{1A2C5042-F84E-482B-AFD0-483AB0FA38B7}" destId="{C1D08007-42ED-4F3C-B60F-F2B581DDD2A4}" srcOrd="0" destOrd="0" presId="urn:microsoft.com/office/officeart/2005/8/layout/pList2"/>
    <dgm:cxn modelId="{8C2A046D-F627-4F45-A224-D78AD9A8F793}" srcId="{C8409315-5F79-4193-924D-3BD4C7EF0FCF}" destId="{CE108E26-109D-492C-AC88-686962151D0A}" srcOrd="2" destOrd="0" parTransId="{5FA87DA2-BBCC-40FB-92BB-19955AA92D5F}" sibTransId="{1A2C5042-F84E-482B-AFD0-483AB0FA38B7}"/>
    <dgm:cxn modelId="{7454D613-C446-4676-8A35-FFC0B406CB4F}" type="presOf" srcId="{BDB6B606-90B9-4213-BCC1-E3C649A74F56}" destId="{8A6F5868-B9F6-426C-9AD3-B1469DD71DC7}" srcOrd="0" destOrd="0" presId="urn:microsoft.com/office/officeart/2005/8/layout/pList2"/>
    <dgm:cxn modelId="{17B6D036-69D4-4DEF-8175-5C730D971F87}" srcId="{C8409315-5F79-4193-924D-3BD4C7EF0FCF}" destId="{39177624-532C-46AD-9D76-8C5178A6E9C3}" srcOrd="0" destOrd="0" parTransId="{A3AFA66D-A323-4206-B56C-30F7323996F8}" sibTransId="{BDB6B606-90B9-4213-BCC1-E3C649A74F56}"/>
    <dgm:cxn modelId="{5041BBCD-ECB0-4240-9A2B-6346215BCCAB}" type="presOf" srcId="{C8409315-5F79-4193-924D-3BD4C7EF0FCF}" destId="{670738C2-FD19-4673-96DD-84CB90091EE9}" srcOrd="0" destOrd="0" presId="urn:microsoft.com/office/officeart/2005/8/layout/pList2"/>
    <dgm:cxn modelId="{DF27733E-A6A4-4C0F-9904-D31E021394BA}" type="presOf" srcId="{4EEC7702-0691-4D65-BBAD-85C6B1AC51FD}" destId="{70D70EA3-D2DB-4450-ACD4-A8A454E574F5}" srcOrd="0" destOrd="0" presId="urn:microsoft.com/office/officeart/2005/8/layout/pList2"/>
    <dgm:cxn modelId="{CD4D40D6-04C1-4BB6-A1CD-97F30DDE337C}" type="presOf" srcId="{75122F09-C06B-4E19-873D-3C7B3F8FF174}" destId="{4EBB3FD4-3B8B-4A31-B929-16FEB929C646}" srcOrd="0" destOrd="0" presId="urn:microsoft.com/office/officeart/2005/8/layout/pList2"/>
    <dgm:cxn modelId="{64D091E5-650A-409D-856E-502C5005A377}" type="presOf" srcId="{4CB94F92-3DCF-43C6-B3DE-E9E2856543D4}" destId="{785979A5-382B-412F-9203-367710D48DEA}" srcOrd="0" destOrd="0" presId="urn:microsoft.com/office/officeart/2005/8/layout/pList2"/>
    <dgm:cxn modelId="{E156BFB3-40D8-4002-B82B-A8CD50DBC8E7}" type="presOf" srcId="{CE108E26-109D-492C-AC88-686962151D0A}" destId="{D4DA86C1-5852-4816-B460-1D2F8D21726B}" srcOrd="0" destOrd="0" presId="urn:microsoft.com/office/officeart/2005/8/layout/pList2"/>
    <dgm:cxn modelId="{05EB1DDA-576F-427C-B1AB-CE213DD0D6A5}" type="presOf" srcId="{878116D0-0B0E-41FE-B28C-DC40E3477148}" destId="{58AE520B-7A23-4A7F-A242-97F7C4A0144B}" srcOrd="0" destOrd="0" presId="urn:microsoft.com/office/officeart/2005/8/layout/pList2"/>
    <dgm:cxn modelId="{0B0A1BCF-00DC-4F03-B299-49606E7BFD79}" srcId="{C8409315-5F79-4193-924D-3BD4C7EF0FCF}" destId="{C435B9CC-0D2F-428C-A45A-0480156F22F6}" srcOrd="3" destOrd="0" parTransId="{F1A9955B-1B53-4346-BA3C-BBABFB01F65F}" sibTransId="{4CB94F92-3DCF-43C6-B3DE-E9E2856543D4}"/>
    <dgm:cxn modelId="{8EFBACD2-23AD-48CA-8D3B-4CC546F03D54}" srcId="{C8409315-5F79-4193-924D-3BD4C7EF0FCF}" destId="{209AC42A-E39E-47A2-A456-4CC753FCD0C5}" srcOrd="4" destOrd="0" parTransId="{893BF7EC-9CF7-467D-8BB1-0D2667EEF001}" sibTransId="{75122F09-C06B-4E19-873D-3C7B3F8FF174}"/>
    <dgm:cxn modelId="{BA40CE17-B043-41F3-9B97-BA8CE00A6A89}" type="presOf" srcId="{7C485F0E-EAFF-4E56-B60E-42DEA35FDCF9}" destId="{09F02E96-3021-434B-8814-B28D4FCCC86F}" srcOrd="0" destOrd="0" presId="urn:microsoft.com/office/officeart/2005/8/layout/pList2"/>
    <dgm:cxn modelId="{F8372991-5986-43FD-B58D-BC5F86740A5B}" type="presOf" srcId="{209AC42A-E39E-47A2-A456-4CC753FCD0C5}" destId="{730010D8-3DC3-4C54-BD5C-5B14DCFDF5DD}" srcOrd="0" destOrd="0" presId="urn:microsoft.com/office/officeart/2005/8/layout/pList2"/>
    <dgm:cxn modelId="{0D14534D-3C1A-488E-92FB-D26C1D27EECD}" type="presOf" srcId="{39177624-532C-46AD-9D76-8C5178A6E9C3}" destId="{ECC45967-4CBF-41BF-88C0-1B29546968A9}" srcOrd="0" destOrd="0" presId="urn:microsoft.com/office/officeart/2005/8/layout/pList2"/>
    <dgm:cxn modelId="{A78508D2-55D9-4EA8-8ABB-F4AA2C84232F}" type="presOf" srcId="{C435B9CC-0D2F-428C-A45A-0480156F22F6}" destId="{9B412B80-6AE1-4062-A78C-6C629E006896}" srcOrd="0" destOrd="0" presId="urn:microsoft.com/office/officeart/2005/8/layout/pList2"/>
    <dgm:cxn modelId="{A7D73F14-BA5C-42AB-81FB-EB1140E0F285}" srcId="{C8409315-5F79-4193-924D-3BD4C7EF0FCF}" destId="{4EEC7702-0691-4D65-BBAD-85C6B1AC51FD}" srcOrd="1" destOrd="0" parTransId="{76D1B048-DF2A-4F51-9DA7-FA65BB4BFEF3}" sibTransId="{878116D0-0B0E-41FE-B28C-DC40E3477148}"/>
    <dgm:cxn modelId="{5B4C67A8-83C9-4516-9C52-8C4B8CDDDBB4}" type="presParOf" srcId="{670738C2-FD19-4673-96DD-84CB90091EE9}" destId="{692344B0-05ED-432E-BFC8-CBCE660E7284}" srcOrd="0" destOrd="0" presId="urn:microsoft.com/office/officeart/2005/8/layout/pList2"/>
    <dgm:cxn modelId="{28088E92-8AEA-4150-9EFF-79ABC96353A5}" type="presParOf" srcId="{670738C2-FD19-4673-96DD-84CB90091EE9}" destId="{E0306563-4CBD-4DC4-84A6-BBA988B3230A}" srcOrd="1" destOrd="0" presId="urn:microsoft.com/office/officeart/2005/8/layout/pList2"/>
    <dgm:cxn modelId="{C9D7C68C-3580-45F8-AAFC-2742936870E1}" type="presParOf" srcId="{E0306563-4CBD-4DC4-84A6-BBA988B3230A}" destId="{948F429A-8D0F-4E52-84C5-329377013C23}" srcOrd="0" destOrd="0" presId="urn:microsoft.com/office/officeart/2005/8/layout/pList2"/>
    <dgm:cxn modelId="{B6FC12EE-48B9-4EA3-884F-9B69BB2DCA7C}" type="presParOf" srcId="{948F429A-8D0F-4E52-84C5-329377013C23}" destId="{ECC45967-4CBF-41BF-88C0-1B29546968A9}" srcOrd="0" destOrd="0" presId="urn:microsoft.com/office/officeart/2005/8/layout/pList2"/>
    <dgm:cxn modelId="{24452064-492C-4AE4-8F41-3FE4B8ECED8E}" type="presParOf" srcId="{948F429A-8D0F-4E52-84C5-329377013C23}" destId="{65939F4B-C47D-442B-BDC9-8A02F6828717}" srcOrd="1" destOrd="0" presId="urn:microsoft.com/office/officeart/2005/8/layout/pList2"/>
    <dgm:cxn modelId="{C5E0E49D-BD57-4574-A88A-A37A44CBCD67}" type="presParOf" srcId="{948F429A-8D0F-4E52-84C5-329377013C23}" destId="{6B7DE874-FF2D-476A-91C1-A61345EE56E3}" srcOrd="2" destOrd="0" presId="urn:microsoft.com/office/officeart/2005/8/layout/pList2"/>
    <dgm:cxn modelId="{0C1A5DCA-83A1-40C7-BC9B-3FF577BA6284}" type="presParOf" srcId="{E0306563-4CBD-4DC4-84A6-BBA988B3230A}" destId="{8A6F5868-B9F6-426C-9AD3-B1469DD71DC7}" srcOrd="1" destOrd="0" presId="urn:microsoft.com/office/officeart/2005/8/layout/pList2"/>
    <dgm:cxn modelId="{908C6CC1-952B-453B-BDFC-AC73BBF2CEB3}" type="presParOf" srcId="{E0306563-4CBD-4DC4-84A6-BBA988B3230A}" destId="{196B69DE-041C-4F0F-A5BA-AB580713AB92}" srcOrd="2" destOrd="0" presId="urn:microsoft.com/office/officeart/2005/8/layout/pList2"/>
    <dgm:cxn modelId="{C4B3C4BA-A641-488A-9740-44B3B37D1C18}" type="presParOf" srcId="{196B69DE-041C-4F0F-A5BA-AB580713AB92}" destId="{70D70EA3-D2DB-4450-ACD4-A8A454E574F5}" srcOrd="0" destOrd="0" presId="urn:microsoft.com/office/officeart/2005/8/layout/pList2"/>
    <dgm:cxn modelId="{234F336F-425A-4224-9516-19CAD41AA378}" type="presParOf" srcId="{196B69DE-041C-4F0F-A5BA-AB580713AB92}" destId="{41DCA944-A5CF-432D-8DA4-ECDA19D32F0E}" srcOrd="1" destOrd="0" presId="urn:microsoft.com/office/officeart/2005/8/layout/pList2"/>
    <dgm:cxn modelId="{51FB492D-0386-414A-A345-C7E9D93C0B90}" type="presParOf" srcId="{196B69DE-041C-4F0F-A5BA-AB580713AB92}" destId="{3F3D7F62-4908-4D42-9451-BD8FE25057A1}" srcOrd="2" destOrd="0" presId="urn:microsoft.com/office/officeart/2005/8/layout/pList2"/>
    <dgm:cxn modelId="{6F02634C-07CE-4AEB-BD24-D1CDE5FEB857}" type="presParOf" srcId="{E0306563-4CBD-4DC4-84A6-BBA988B3230A}" destId="{58AE520B-7A23-4A7F-A242-97F7C4A0144B}" srcOrd="3" destOrd="0" presId="urn:microsoft.com/office/officeart/2005/8/layout/pList2"/>
    <dgm:cxn modelId="{CCAA3006-5EEC-4F0D-87D8-518BE278EDC2}" type="presParOf" srcId="{E0306563-4CBD-4DC4-84A6-BBA988B3230A}" destId="{3D61868A-E70A-499A-AF30-B0ADFFBE47A6}" srcOrd="4" destOrd="0" presId="urn:microsoft.com/office/officeart/2005/8/layout/pList2"/>
    <dgm:cxn modelId="{4F31E55B-EAC1-4743-9FEE-FCBA4F6DCD41}" type="presParOf" srcId="{3D61868A-E70A-499A-AF30-B0ADFFBE47A6}" destId="{D4DA86C1-5852-4816-B460-1D2F8D21726B}" srcOrd="0" destOrd="0" presId="urn:microsoft.com/office/officeart/2005/8/layout/pList2"/>
    <dgm:cxn modelId="{AC711DD9-889E-47B9-A470-89CA5719EF60}" type="presParOf" srcId="{3D61868A-E70A-499A-AF30-B0ADFFBE47A6}" destId="{5C49AB0E-2BC1-4341-BD5A-CDE93D960C69}" srcOrd="1" destOrd="0" presId="urn:microsoft.com/office/officeart/2005/8/layout/pList2"/>
    <dgm:cxn modelId="{41809E33-73C1-43FB-9F92-9A9DA58D960D}" type="presParOf" srcId="{3D61868A-E70A-499A-AF30-B0ADFFBE47A6}" destId="{50E6E36E-983C-4665-92E2-89BD84E3804C}" srcOrd="2" destOrd="0" presId="urn:microsoft.com/office/officeart/2005/8/layout/pList2"/>
    <dgm:cxn modelId="{323BC947-B67B-4B16-8EBD-A108BBB9C395}" type="presParOf" srcId="{E0306563-4CBD-4DC4-84A6-BBA988B3230A}" destId="{C1D08007-42ED-4F3C-B60F-F2B581DDD2A4}" srcOrd="5" destOrd="0" presId="urn:microsoft.com/office/officeart/2005/8/layout/pList2"/>
    <dgm:cxn modelId="{824E44A6-ED8C-480E-8B99-02B334C72BB0}" type="presParOf" srcId="{E0306563-4CBD-4DC4-84A6-BBA988B3230A}" destId="{4434999E-7D96-48E0-BD1E-36393F2247A7}" srcOrd="6" destOrd="0" presId="urn:microsoft.com/office/officeart/2005/8/layout/pList2"/>
    <dgm:cxn modelId="{85AF78D6-0BC9-4D39-9227-20134A9A8D57}" type="presParOf" srcId="{4434999E-7D96-48E0-BD1E-36393F2247A7}" destId="{9B412B80-6AE1-4062-A78C-6C629E006896}" srcOrd="0" destOrd="0" presId="urn:microsoft.com/office/officeart/2005/8/layout/pList2"/>
    <dgm:cxn modelId="{26E88119-DE7D-476F-B27F-7BD5B2EF79E1}" type="presParOf" srcId="{4434999E-7D96-48E0-BD1E-36393F2247A7}" destId="{79AD4555-3A9B-4A80-98D0-128C8FFF1017}" srcOrd="1" destOrd="0" presId="urn:microsoft.com/office/officeart/2005/8/layout/pList2"/>
    <dgm:cxn modelId="{F5A9C652-D79D-4F4C-A50E-4FB3B364F57F}" type="presParOf" srcId="{4434999E-7D96-48E0-BD1E-36393F2247A7}" destId="{CDAF5503-1624-49A6-B5B1-AE9A039E94D9}" srcOrd="2" destOrd="0" presId="urn:microsoft.com/office/officeart/2005/8/layout/pList2"/>
    <dgm:cxn modelId="{7C909760-4DF6-4FD5-AB53-55BF78F8A39C}" type="presParOf" srcId="{E0306563-4CBD-4DC4-84A6-BBA988B3230A}" destId="{785979A5-382B-412F-9203-367710D48DEA}" srcOrd="7" destOrd="0" presId="urn:microsoft.com/office/officeart/2005/8/layout/pList2"/>
    <dgm:cxn modelId="{5D932A59-6DD9-4949-81C5-C4E571195DBC}" type="presParOf" srcId="{E0306563-4CBD-4DC4-84A6-BBA988B3230A}" destId="{CEE9B2E2-C48A-4C20-BF52-FC03112E4DC9}" srcOrd="8" destOrd="0" presId="urn:microsoft.com/office/officeart/2005/8/layout/pList2"/>
    <dgm:cxn modelId="{BEE18B82-FA4A-454D-A745-1EBCD30CBFFD}" type="presParOf" srcId="{CEE9B2E2-C48A-4C20-BF52-FC03112E4DC9}" destId="{730010D8-3DC3-4C54-BD5C-5B14DCFDF5DD}" srcOrd="0" destOrd="0" presId="urn:microsoft.com/office/officeart/2005/8/layout/pList2"/>
    <dgm:cxn modelId="{F4036E39-6FAE-44F7-BF34-29A7A3B49CEF}" type="presParOf" srcId="{CEE9B2E2-C48A-4C20-BF52-FC03112E4DC9}" destId="{B9E2E954-AAF6-4636-8DDC-5CE8FC601AC9}" srcOrd="1" destOrd="0" presId="urn:microsoft.com/office/officeart/2005/8/layout/pList2"/>
    <dgm:cxn modelId="{21B4F0F8-7787-49F1-B109-AABE94FA6F8A}" type="presParOf" srcId="{CEE9B2E2-C48A-4C20-BF52-FC03112E4DC9}" destId="{5374B6EF-3266-4A15-A5D7-9012BF6EB8E3}" srcOrd="2" destOrd="0" presId="urn:microsoft.com/office/officeart/2005/8/layout/pList2"/>
    <dgm:cxn modelId="{BDE07185-E920-4BA4-9908-798A721F3270}" type="presParOf" srcId="{E0306563-4CBD-4DC4-84A6-BBA988B3230A}" destId="{4EBB3FD4-3B8B-4A31-B929-16FEB929C646}" srcOrd="9" destOrd="0" presId="urn:microsoft.com/office/officeart/2005/8/layout/pList2"/>
    <dgm:cxn modelId="{AA54418E-B1F4-4815-9E03-5E62DD40D9EA}" type="presParOf" srcId="{E0306563-4CBD-4DC4-84A6-BBA988B3230A}" destId="{F325DFCC-8362-4817-A5F2-F1F9C66548BD}" srcOrd="10" destOrd="0" presId="urn:microsoft.com/office/officeart/2005/8/layout/pList2"/>
    <dgm:cxn modelId="{9AE1362F-440F-4838-AB58-4CE0B8C9E031}" type="presParOf" srcId="{F325DFCC-8362-4817-A5F2-F1F9C66548BD}" destId="{09F02E96-3021-434B-8814-B28D4FCCC86F}" srcOrd="0" destOrd="0" presId="urn:microsoft.com/office/officeart/2005/8/layout/pList2"/>
    <dgm:cxn modelId="{73B330C9-5E26-446D-A1C7-C9080BF7AAC0}" type="presParOf" srcId="{F325DFCC-8362-4817-A5F2-F1F9C66548BD}" destId="{8FBA4BCA-4B5E-43CE-B10E-CF844CEE9EF6}" srcOrd="1" destOrd="0" presId="urn:microsoft.com/office/officeart/2005/8/layout/pList2"/>
    <dgm:cxn modelId="{1AD7F0C6-66D9-434C-BAAC-818A159142CC}" type="presParOf" srcId="{F325DFCC-8362-4817-A5F2-F1F9C66548BD}" destId="{A6D04FD8-422E-40A9-B327-B71CE31869FD}"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47A9F1-86B7-4709-ABFF-271D5641D990}" type="doc">
      <dgm:prSet loTypeId="urn:microsoft.com/office/officeart/2005/8/layout/vList4" loCatId="picture" qsTypeId="urn:microsoft.com/office/officeart/2005/8/quickstyle/simple1" qsCatId="simple" csTypeId="urn:microsoft.com/office/officeart/2005/8/colors/colorful1" csCatId="colorful" phldr="1"/>
      <dgm:spPr/>
    </dgm:pt>
    <dgm:pt modelId="{A03D62F5-E8BD-43DF-836F-912523A65AD3}">
      <dgm:prSet phldrT="[Texto]"/>
      <dgm:spPr>
        <a:solidFill>
          <a:schemeClr val="bg2">
            <a:lumMod val="50000"/>
          </a:schemeClr>
        </a:solidFill>
      </dgm:spPr>
      <dgm:t>
        <a:bodyPr/>
        <a:lstStyle/>
        <a:p>
          <a:endParaRPr lang="es-SV" b="1" dirty="0" smtClean="0"/>
        </a:p>
        <a:p>
          <a:r>
            <a:rPr lang="es-SV" b="1" dirty="0" smtClean="0"/>
            <a:t>El CNE, </a:t>
          </a:r>
          <a:r>
            <a:rPr lang="es-SV" dirty="0" smtClean="0"/>
            <a:t>con el apoyo </a:t>
          </a:r>
          <a:r>
            <a:rPr lang="es-SV" b="1" u="sng" dirty="0" smtClean="0">
              <a:solidFill>
                <a:schemeClr val="bg1"/>
              </a:solidFill>
              <a:effectLst/>
            </a:rPr>
            <a:t>del Programa Energías Renovables y Eficiencia Energética en Centroamérica (4E) de la GIZ </a:t>
          </a:r>
          <a:r>
            <a:rPr lang="es-SV" dirty="0" smtClean="0"/>
            <a:t>desarrollo un estudio que permitiera reflejar </a:t>
          </a:r>
          <a:r>
            <a:rPr lang="es-SV" b="1" dirty="0" smtClean="0"/>
            <a:t>los posibles impactos </a:t>
          </a:r>
          <a:r>
            <a:rPr lang="es-SV" dirty="0" smtClean="0"/>
            <a:t>del despliegue ERNC, como son </a:t>
          </a:r>
          <a:r>
            <a:rPr lang="es-SV" b="1" dirty="0" smtClean="0">
              <a:solidFill>
                <a:schemeClr val="bg1"/>
              </a:solidFill>
            </a:rPr>
            <a:t>la eólica y la solar</a:t>
          </a:r>
          <a:r>
            <a:rPr lang="es-SV" dirty="0" smtClean="0"/>
            <a:t>, en la red de transmisión de El Salvador.</a:t>
          </a:r>
          <a:endParaRPr lang="es-SV" dirty="0"/>
        </a:p>
      </dgm:t>
    </dgm:pt>
    <dgm:pt modelId="{95951BC9-71B4-4871-803A-E8AE4A8BC8E1}" type="parTrans" cxnId="{E90D3BAA-2F7C-477D-AD6D-7A9D1A7D4BC1}">
      <dgm:prSet/>
      <dgm:spPr/>
      <dgm:t>
        <a:bodyPr/>
        <a:lstStyle/>
        <a:p>
          <a:endParaRPr lang="es-SV"/>
        </a:p>
      </dgm:t>
    </dgm:pt>
    <dgm:pt modelId="{29B4F6F0-1C1F-40BE-815A-5238368C8D7D}" type="sibTrans" cxnId="{E90D3BAA-2F7C-477D-AD6D-7A9D1A7D4BC1}">
      <dgm:prSet/>
      <dgm:spPr/>
      <dgm:t>
        <a:bodyPr/>
        <a:lstStyle/>
        <a:p>
          <a:endParaRPr lang="es-SV"/>
        </a:p>
      </dgm:t>
    </dgm:pt>
    <dgm:pt modelId="{BE6B8EA5-D97A-4F65-931B-59916801BDA7}">
      <dgm:prSet phldrT="[Texto]" custT="1"/>
      <dgm:spPr>
        <a:solidFill>
          <a:schemeClr val="accent3">
            <a:lumMod val="50000"/>
          </a:schemeClr>
        </a:solidFill>
      </dgm:spPr>
      <dgm:t>
        <a:bodyPr/>
        <a:lstStyle/>
        <a:p>
          <a:pPr algn="just"/>
          <a:endParaRPr lang="es-SV" sz="1500" dirty="0" smtClean="0"/>
        </a:p>
        <a:p>
          <a:pPr algn="just"/>
          <a:r>
            <a:rPr lang="es-SV" sz="1800" dirty="0" smtClean="0"/>
            <a:t>Conformación de un equipo interinstitucional, como contraparte nacional del estudio, el cual se encargo de tipificar el sistema eléctrico y recopilar la información solicitada por el consultor</a:t>
          </a:r>
          <a:endParaRPr lang="es-SV" sz="1800" dirty="0"/>
        </a:p>
      </dgm:t>
    </dgm:pt>
    <dgm:pt modelId="{14C76B4D-44D1-4B7B-9388-587F7584DA13}" type="parTrans" cxnId="{687BE2AE-F3AA-445E-ACE5-9C4EAFA2C42A}">
      <dgm:prSet/>
      <dgm:spPr/>
      <dgm:t>
        <a:bodyPr/>
        <a:lstStyle/>
        <a:p>
          <a:endParaRPr lang="es-SV"/>
        </a:p>
      </dgm:t>
    </dgm:pt>
    <dgm:pt modelId="{77BD5DD4-4276-4DC1-BAFB-B542C1EC2752}" type="sibTrans" cxnId="{687BE2AE-F3AA-445E-ACE5-9C4EAFA2C42A}">
      <dgm:prSet/>
      <dgm:spPr/>
      <dgm:t>
        <a:bodyPr/>
        <a:lstStyle/>
        <a:p>
          <a:endParaRPr lang="es-SV"/>
        </a:p>
      </dgm:t>
    </dgm:pt>
    <dgm:pt modelId="{FF26EB1B-F071-4281-9976-4CA97C643CAE}">
      <dgm:prSet phldrT="[Texto]" custT="1"/>
      <dgm:spPr>
        <a:solidFill>
          <a:schemeClr val="accent1">
            <a:lumMod val="75000"/>
          </a:schemeClr>
        </a:solidFill>
      </dgm:spPr>
      <dgm:t>
        <a:bodyPr/>
        <a:lstStyle/>
        <a:p>
          <a:pPr algn="l"/>
          <a:endParaRPr lang="es-SV" sz="1400" b="1" dirty="0" smtClean="0">
            <a:solidFill>
              <a:schemeClr val="tx1"/>
            </a:solidFill>
          </a:endParaRPr>
        </a:p>
        <a:p>
          <a:pPr algn="just"/>
          <a:r>
            <a:rPr lang="es-SV" sz="1800" b="1" dirty="0" smtClean="0">
              <a:solidFill>
                <a:schemeClr val="bg1"/>
              </a:solidFill>
            </a:rPr>
            <a:t>GIZ</a:t>
          </a:r>
          <a:r>
            <a:rPr lang="es-SV" sz="1800" dirty="0" smtClean="0">
              <a:solidFill>
                <a:schemeClr val="bg1"/>
              </a:solidFill>
            </a:rPr>
            <a:t> contrato los servicios de la firma </a:t>
          </a:r>
          <a:r>
            <a:rPr lang="es-SV" sz="1800" b="1" dirty="0" err="1" smtClean="0">
              <a:solidFill>
                <a:schemeClr val="bg1"/>
              </a:solidFill>
            </a:rPr>
            <a:t>Moeller</a:t>
          </a:r>
          <a:r>
            <a:rPr lang="es-SV" sz="1800" b="1" dirty="0" smtClean="0">
              <a:solidFill>
                <a:schemeClr val="bg1"/>
              </a:solidFill>
            </a:rPr>
            <a:t> &amp; </a:t>
          </a:r>
          <a:r>
            <a:rPr lang="es-SV" sz="1800" b="1" dirty="0" err="1" smtClean="0">
              <a:solidFill>
                <a:schemeClr val="bg1"/>
              </a:solidFill>
            </a:rPr>
            <a:t>Poller</a:t>
          </a:r>
          <a:r>
            <a:rPr lang="es-SV" sz="1800" b="1" dirty="0" smtClean="0">
              <a:solidFill>
                <a:schemeClr val="bg1"/>
              </a:solidFill>
            </a:rPr>
            <a:t> </a:t>
          </a:r>
          <a:r>
            <a:rPr lang="es-SV" sz="1800" b="1" dirty="0" err="1" smtClean="0">
              <a:solidFill>
                <a:schemeClr val="bg1"/>
              </a:solidFill>
            </a:rPr>
            <a:t>Engineering</a:t>
          </a:r>
          <a:r>
            <a:rPr lang="es-SV" sz="1800" b="1" dirty="0" smtClean="0">
              <a:solidFill>
                <a:schemeClr val="bg1"/>
              </a:solidFill>
            </a:rPr>
            <a:t> (MPE) </a:t>
          </a:r>
          <a:r>
            <a:rPr lang="es-SV" sz="1800" dirty="0" smtClean="0">
              <a:solidFill>
                <a:schemeClr val="bg1"/>
              </a:solidFill>
            </a:rPr>
            <a:t>para desarrollar el estudio y </a:t>
          </a:r>
          <a:r>
            <a:rPr lang="es-SV" sz="1800" b="1" u="sng" dirty="0" smtClean="0">
              <a:solidFill>
                <a:schemeClr val="bg1"/>
              </a:solidFill>
            </a:rPr>
            <a:t>determinar la capacidad máxima permisible</a:t>
          </a:r>
          <a:r>
            <a:rPr lang="es-SV" sz="1800" u="sng" dirty="0" smtClean="0">
              <a:solidFill>
                <a:schemeClr val="bg1"/>
              </a:solidFill>
            </a:rPr>
            <a:t> a</a:t>
          </a:r>
          <a:r>
            <a:rPr lang="es-SV" sz="1800" dirty="0" smtClean="0">
              <a:solidFill>
                <a:schemeClr val="bg1"/>
              </a:solidFill>
            </a:rPr>
            <a:t> instalar en el sistema eléctrico salvadoreño de proyectos con ERNC</a:t>
          </a:r>
          <a:endParaRPr lang="es-SV" sz="1800" dirty="0">
            <a:solidFill>
              <a:schemeClr val="bg1"/>
            </a:solidFill>
          </a:endParaRPr>
        </a:p>
      </dgm:t>
    </dgm:pt>
    <dgm:pt modelId="{7BC0CB66-B67A-473C-AFC5-A6724C209E49}" type="parTrans" cxnId="{DC9DBDBA-692F-4AFD-932A-A3AFB3D648DF}">
      <dgm:prSet/>
      <dgm:spPr/>
      <dgm:t>
        <a:bodyPr/>
        <a:lstStyle/>
        <a:p>
          <a:endParaRPr lang="es-SV"/>
        </a:p>
      </dgm:t>
    </dgm:pt>
    <dgm:pt modelId="{55167D4F-1C8E-464B-A34F-A4C60D94881D}" type="sibTrans" cxnId="{DC9DBDBA-692F-4AFD-932A-A3AFB3D648DF}">
      <dgm:prSet/>
      <dgm:spPr/>
      <dgm:t>
        <a:bodyPr/>
        <a:lstStyle/>
        <a:p>
          <a:endParaRPr lang="es-SV"/>
        </a:p>
      </dgm:t>
    </dgm:pt>
    <dgm:pt modelId="{064B02F9-9E95-482A-8F3D-CAAAAE9EA13E}" type="pres">
      <dgm:prSet presAssocID="{E947A9F1-86B7-4709-ABFF-271D5641D990}" presName="linear" presStyleCnt="0">
        <dgm:presLayoutVars>
          <dgm:dir/>
          <dgm:resizeHandles val="exact"/>
        </dgm:presLayoutVars>
      </dgm:prSet>
      <dgm:spPr/>
    </dgm:pt>
    <dgm:pt modelId="{7C07D06C-A101-4B5D-BFC1-1E22759B23A1}" type="pres">
      <dgm:prSet presAssocID="{A03D62F5-E8BD-43DF-836F-912523A65AD3}" presName="comp" presStyleCnt="0"/>
      <dgm:spPr/>
    </dgm:pt>
    <dgm:pt modelId="{F6C47789-5BB8-4E62-B2E5-C793F707757E}" type="pres">
      <dgm:prSet presAssocID="{A03D62F5-E8BD-43DF-836F-912523A65AD3}" presName="box" presStyleLbl="node1" presStyleIdx="0" presStyleCnt="3"/>
      <dgm:spPr/>
      <dgm:t>
        <a:bodyPr/>
        <a:lstStyle/>
        <a:p>
          <a:endParaRPr lang="es-SV"/>
        </a:p>
      </dgm:t>
    </dgm:pt>
    <dgm:pt modelId="{ECED16F6-34FB-488F-9D14-EF232A2A402C}" type="pres">
      <dgm:prSet presAssocID="{A03D62F5-E8BD-43DF-836F-912523A65AD3}" presName="img" presStyleLbl="fgImgPlace1" presStyleIdx="0" presStyleCnt="3"/>
      <dgm:spPr>
        <a:blipFill rotWithShape="1">
          <a:blip xmlns:r="http://schemas.openxmlformats.org/officeDocument/2006/relationships" r:embed="rId1"/>
          <a:stretch>
            <a:fillRect/>
          </a:stretch>
        </a:blipFill>
      </dgm:spPr>
      <dgm:t>
        <a:bodyPr/>
        <a:lstStyle/>
        <a:p>
          <a:endParaRPr lang="es-SV"/>
        </a:p>
      </dgm:t>
    </dgm:pt>
    <dgm:pt modelId="{80BF8D60-1665-451A-9BE8-443BE5788E3C}" type="pres">
      <dgm:prSet presAssocID="{A03D62F5-E8BD-43DF-836F-912523A65AD3}" presName="text" presStyleLbl="node1" presStyleIdx="0" presStyleCnt="3">
        <dgm:presLayoutVars>
          <dgm:bulletEnabled val="1"/>
        </dgm:presLayoutVars>
      </dgm:prSet>
      <dgm:spPr/>
      <dgm:t>
        <a:bodyPr/>
        <a:lstStyle/>
        <a:p>
          <a:endParaRPr lang="es-SV"/>
        </a:p>
      </dgm:t>
    </dgm:pt>
    <dgm:pt modelId="{56193C9D-B373-45EC-82B2-23481CBA1997}" type="pres">
      <dgm:prSet presAssocID="{29B4F6F0-1C1F-40BE-815A-5238368C8D7D}" presName="spacer" presStyleCnt="0"/>
      <dgm:spPr/>
    </dgm:pt>
    <dgm:pt modelId="{AE2D6A25-AC75-4AEC-BA2F-84AE49F2AF46}" type="pres">
      <dgm:prSet presAssocID="{BE6B8EA5-D97A-4F65-931B-59916801BDA7}" presName="comp" presStyleCnt="0"/>
      <dgm:spPr/>
    </dgm:pt>
    <dgm:pt modelId="{A1BFE0B8-CA78-4177-9708-C4AAF11B257F}" type="pres">
      <dgm:prSet presAssocID="{BE6B8EA5-D97A-4F65-931B-59916801BDA7}" presName="box" presStyleLbl="node1" presStyleIdx="1" presStyleCnt="3"/>
      <dgm:spPr/>
      <dgm:t>
        <a:bodyPr/>
        <a:lstStyle/>
        <a:p>
          <a:endParaRPr lang="es-SV"/>
        </a:p>
      </dgm:t>
    </dgm:pt>
    <dgm:pt modelId="{977B2B65-BB14-48E1-8FB5-A37295871D6D}" type="pres">
      <dgm:prSet presAssocID="{BE6B8EA5-D97A-4F65-931B-59916801BDA7}" presName="img" presStyleLbl="fgImgPlace1" presStyleIdx="1" presStyleCnt="3"/>
      <dgm:spPr/>
    </dgm:pt>
    <dgm:pt modelId="{1664344C-0132-434D-86E8-93C929CB3E80}" type="pres">
      <dgm:prSet presAssocID="{BE6B8EA5-D97A-4F65-931B-59916801BDA7}" presName="text" presStyleLbl="node1" presStyleIdx="1" presStyleCnt="3">
        <dgm:presLayoutVars>
          <dgm:bulletEnabled val="1"/>
        </dgm:presLayoutVars>
      </dgm:prSet>
      <dgm:spPr/>
      <dgm:t>
        <a:bodyPr/>
        <a:lstStyle/>
        <a:p>
          <a:endParaRPr lang="es-SV"/>
        </a:p>
      </dgm:t>
    </dgm:pt>
    <dgm:pt modelId="{4316C67B-45D3-4C7C-B991-D415F231F43E}" type="pres">
      <dgm:prSet presAssocID="{77BD5DD4-4276-4DC1-BAFB-B542C1EC2752}" presName="spacer" presStyleCnt="0"/>
      <dgm:spPr/>
    </dgm:pt>
    <dgm:pt modelId="{DAC5807E-B9C3-4C1D-A6C3-74173DD5BDF0}" type="pres">
      <dgm:prSet presAssocID="{FF26EB1B-F071-4281-9976-4CA97C643CAE}" presName="comp" presStyleCnt="0"/>
      <dgm:spPr/>
    </dgm:pt>
    <dgm:pt modelId="{AA4CB087-0784-48CF-B707-5371511031A6}" type="pres">
      <dgm:prSet presAssocID="{FF26EB1B-F071-4281-9976-4CA97C643CAE}" presName="box" presStyleLbl="node1" presStyleIdx="2" presStyleCnt="3"/>
      <dgm:spPr/>
      <dgm:t>
        <a:bodyPr/>
        <a:lstStyle/>
        <a:p>
          <a:endParaRPr lang="es-SV"/>
        </a:p>
      </dgm:t>
    </dgm:pt>
    <dgm:pt modelId="{AA7E9424-9FDA-42BC-AE3D-BA55F11C0123}" type="pres">
      <dgm:prSet presAssocID="{FF26EB1B-F071-4281-9976-4CA97C643CAE}" presName="img" presStyleLbl="fgImgPlace1" presStyleIdx="2" presStyleCnt="3"/>
      <dgm:spPr>
        <a:blipFill rotWithShape="1">
          <a:blip xmlns:r="http://schemas.openxmlformats.org/officeDocument/2006/relationships" r:embed="rId2"/>
          <a:stretch>
            <a:fillRect/>
          </a:stretch>
        </a:blipFill>
      </dgm:spPr>
    </dgm:pt>
    <dgm:pt modelId="{79AD9268-C64D-413E-9F80-0BBA585B0272}" type="pres">
      <dgm:prSet presAssocID="{FF26EB1B-F071-4281-9976-4CA97C643CAE}" presName="text" presStyleLbl="node1" presStyleIdx="2" presStyleCnt="3">
        <dgm:presLayoutVars>
          <dgm:bulletEnabled val="1"/>
        </dgm:presLayoutVars>
      </dgm:prSet>
      <dgm:spPr/>
      <dgm:t>
        <a:bodyPr/>
        <a:lstStyle/>
        <a:p>
          <a:endParaRPr lang="es-SV"/>
        </a:p>
      </dgm:t>
    </dgm:pt>
  </dgm:ptLst>
  <dgm:cxnLst>
    <dgm:cxn modelId="{D1526DBB-DBEA-4375-B216-6370DFB9EF6A}" type="presOf" srcId="{FF26EB1B-F071-4281-9976-4CA97C643CAE}" destId="{79AD9268-C64D-413E-9F80-0BBA585B0272}" srcOrd="1" destOrd="0" presId="urn:microsoft.com/office/officeart/2005/8/layout/vList4"/>
    <dgm:cxn modelId="{F7722B66-B3B8-444B-BB4F-F89C11946D49}" type="presOf" srcId="{A03D62F5-E8BD-43DF-836F-912523A65AD3}" destId="{80BF8D60-1665-451A-9BE8-443BE5788E3C}" srcOrd="1" destOrd="0" presId="urn:microsoft.com/office/officeart/2005/8/layout/vList4"/>
    <dgm:cxn modelId="{E90D3BAA-2F7C-477D-AD6D-7A9D1A7D4BC1}" srcId="{E947A9F1-86B7-4709-ABFF-271D5641D990}" destId="{A03D62F5-E8BD-43DF-836F-912523A65AD3}" srcOrd="0" destOrd="0" parTransId="{95951BC9-71B4-4871-803A-E8AE4A8BC8E1}" sibTransId="{29B4F6F0-1C1F-40BE-815A-5238368C8D7D}"/>
    <dgm:cxn modelId="{91DA8AB8-4C66-435C-8334-B7FDDBDAB213}" type="presOf" srcId="{A03D62F5-E8BD-43DF-836F-912523A65AD3}" destId="{F6C47789-5BB8-4E62-B2E5-C793F707757E}" srcOrd="0" destOrd="0" presId="urn:microsoft.com/office/officeart/2005/8/layout/vList4"/>
    <dgm:cxn modelId="{DC9DBDBA-692F-4AFD-932A-A3AFB3D648DF}" srcId="{E947A9F1-86B7-4709-ABFF-271D5641D990}" destId="{FF26EB1B-F071-4281-9976-4CA97C643CAE}" srcOrd="2" destOrd="0" parTransId="{7BC0CB66-B67A-473C-AFC5-A6724C209E49}" sibTransId="{55167D4F-1C8E-464B-A34F-A4C60D94881D}"/>
    <dgm:cxn modelId="{C1319EAC-8941-4405-A95C-ACC3750CD209}" type="presOf" srcId="{BE6B8EA5-D97A-4F65-931B-59916801BDA7}" destId="{1664344C-0132-434D-86E8-93C929CB3E80}" srcOrd="1" destOrd="0" presId="urn:microsoft.com/office/officeart/2005/8/layout/vList4"/>
    <dgm:cxn modelId="{A94D1648-CD60-4F11-AB74-971CD6D20454}" type="presOf" srcId="{FF26EB1B-F071-4281-9976-4CA97C643CAE}" destId="{AA4CB087-0784-48CF-B707-5371511031A6}" srcOrd="0" destOrd="0" presId="urn:microsoft.com/office/officeart/2005/8/layout/vList4"/>
    <dgm:cxn modelId="{A888D3CE-3629-453D-8B7A-35DA62F22A6F}" type="presOf" srcId="{E947A9F1-86B7-4709-ABFF-271D5641D990}" destId="{064B02F9-9E95-482A-8F3D-CAAAAE9EA13E}" srcOrd="0" destOrd="0" presId="urn:microsoft.com/office/officeart/2005/8/layout/vList4"/>
    <dgm:cxn modelId="{49A92A69-7F6E-4155-9C9D-BC808E4ED551}" type="presOf" srcId="{BE6B8EA5-D97A-4F65-931B-59916801BDA7}" destId="{A1BFE0B8-CA78-4177-9708-C4AAF11B257F}" srcOrd="0" destOrd="0" presId="urn:microsoft.com/office/officeart/2005/8/layout/vList4"/>
    <dgm:cxn modelId="{687BE2AE-F3AA-445E-ACE5-9C4EAFA2C42A}" srcId="{E947A9F1-86B7-4709-ABFF-271D5641D990}" destId="{BE6B8EA5-D97A-4F65-931B-59916801BDA7}" srcOrd="1" destOrd="0" parTransId="{14C76B4D-44D1-4B7B-9388-587F7584DA13}" sibTransId="{77BD5DD4-4276-4DC1-BAFB-B542C1EC2752}"/>
    <dgm:cxn modelId="{84037471-6889-454E-AFDD-46F07AED0F59}" type="presParOf" srcId="{064B02F9-9E95-482A-8F3D-CAAAAE9EA13E}" destId="{7C07D06C-A101-4B5D-BFC1-1E22759B23A1}" srcOrd="0" destOrd="0" presId="urn:microsoft.com/office/officeart/2005/8/layout/vList4"/>
    <dgm:cxn modelId="{516A9D07-A105-4E8C-BE38-A562BEB07B44}" type="presParOf" srcId="{7C07D06C-A101-4B5D-BFC1-1E22759B23A1}" destId="{F6C47789-5BB8-4E62-B2E5-C793F707757E}" srcOrd="0" destOrd="0" presId="urn:microsoft.com/office/officeart/2005/8/layout/vList4"/>
    <dgm:cxn modelId="{25815D2D-23D7-409B-A30B-97830CB6B163}" type="presParOf" srcId="{7C07D06C-A101-4B5D-BFC1-1E22759B23A1}" destId="{ECED16F6-34FB-488F-9D14-EF232A2A402C}" srcOrd="1" destOrd="0" presId="urn:microsoft.com/office/officeart/2005/8/layout/vList4"/>
    <dgm:cxn modelId="{BEC75B44-2384-46BE-BB47-41CCEA28B6B7}" type="presParOf" srcId="{7C07D06C-A101-4B5D-BFC1-1E22759B23A1}" destId="{80BF8D60-1665-451A-9BE8-443BE5788E3C}" srcOrd="2" destOrd="0" presId="urn:microsoft.com/office/officeart/2005/8/layout/vList4"/>
    <dgm:cxn modelId="{310AF29C-CC02-4B6C-9C4C-41CDC8EFF476}" type="presParOf" srcId="{064B02F9-9E95-482A-8F3D-CAAAAE9EA13E}" destId="{56193C9D-B373-45EC-82B2-23481CBA1997}" srcOrd="1" destOrd="0" presId="urn:microsoft.com/office/officeart/2005/8/layout/vList4"/>
    <dgm:cxn modelId="{8BCB836B-74D2-467E-BD6B-022732437F8C}" type="presParOf" srcId="{064B02F9-9E95-482A-8F3D-CAAAAE9EA13E}" destId="{AE2D6A25-AC75-4AEC-BA2F-84AE49F2AF46}" srcOrd="2" destOrd="0" presId="urn:microsoft.com/office/officeart/2005/8/layout/vList4"/>
    <dgm:cxn modelId="{17CC6A20-C901-4464-A79D-6743E8261D5D}" type="presParOf" srcId="{AE2D6A25-AC75-4AEC-BA2F-84AE49F2AF46}" destId="{A1BFE0B8-CA78-4177-9708-C4AAF11B257F}" srcOrd="0" destOrd="0" presId="urn:microsoft.com/office/officeart/2005/8/layout/vList4"/>
    <dgm:cxn modelId="{FAA7306B-2085-4984-91E8-81D2912FFDC2}" type="presParOf" srcId="{AE2D6A25-AC75-4AEC-BA2F-84AE49F2AF46}" destId="{977B2B65-BB14-48E1-8FB5-A37295871D6D}" srcOrd="1" destOrd="0" presId="urn:microsoft.com/office/officeart/2005/8/layout/vList4"/>
    <dgm:cxn modelId="{E92B783E-4F8A-46B1-90CF-27FE17FF48A6}" type="presParOf" srcId="{AE2D6A25-AC75-4AEC-BA2F-84AE49F2AF46}" destId="{1664344C-0132-434D-86E8-93C929CB3E80}" srcOrd="2" destOrd="0" presId="urn:microsoft.com/office/officeart/2005/8/layout/vList4"/>
    <dgm:cxn modelId="{DCE5D210-174C-4707-88E6-AEF0FB132309}" type="presParOf" srcId="{064B02F9-9E95-482A-8F3D-CAAAAE9EA13E}" destId="{4316C67B-45D3-4C7C-B991-D415F231F43E}" srcOrd="3" destOrd="0" presId="urn:microsoft.com/office/officeart/2005/8/layout/vList4"/>
    <dgm:cxn modelId="{5E6A0AEE-E442-4DD2-8E38-5059724FCECA}" type="presParOf" srcId="{064B02F9-9E95-482A-8F3D-CAAAAE9EA13E}" destId="{DAC5807E-B9C3-4C1D-A6C3-74173DD5BDF0}" srcOrd="4" destOrd="0" presId="urn:microsoft.com/office/officeart/2005/8/layout/vList4"/>
    <dgm:cxn modelId="{2703D5F5-B6C3-4B9D-8C1B-AB5F39D5A09B}" type="presParOf" srcId="{DAC5807E-B9C3-4C1D-A6C3-74173DD5BDF0}" destId="{AA4CB087-0784-48CF-B707-5371511031A6}" srcOrd="0" destOrd="0" presId="urn:microsoft.com/office/officeart/2005/8/layout/vList4"/>
    <dgm:cxn modelId="{49ACBA92-2C22-4CFB-BCE4-5EE81D32CB45}" type="presParOf" srcId="{DAC5807E-B9C3-4C1D-A6C3-74173DD5BDF0}" destId="{AA7E9424-9FDA-42BC-AE3D-BA55F11C0123}" srcOrd="1" destOrd="0" presId="urn:microsoft.com/office/officeart/2005/8/layout/vList4"/>
    <dgm:cxn modelId="{3BB3B96B-1E25-432A-87C4-1B13552AD9FA}" type="presParOf" srcId="{DAC5807E-B9C3-4C1D-A6C3-74173DD5BDF0}" destId="{79AD9268-C64D-413E-9F80-0BBA585B0272}"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97FFB86-943A-4736-9C45-A1A8C4F8FEB6}" type="doc">
      <dgm:prSet loTypeId="urn:microsoft.com/office/officeart/2005/8/layout/arrow2" loCatId="process" qsTypeId="urn:microsoft.com/office/officeart/2005/8/quickstyle/simple1" qsCatId="simple" csTypeId="urn:microsoft.com/office/officeart/2005/8/colors/accent1_2" csCatId="accent1" phldr="1"/>
      <dgm:spPr/>
    </dgm:pt>
    <dgm:pt modelId="{C7DAF17A-04E6-4BD1-9896-9585D336E3EB}">
      <dgm:prSet phldrT="[Texto]" custT="1"/>
      <dgm:spPr/>
      <dgm:t>
        <a:bodyPr/>
        <a:lstStyle/>
        <a:p>
          <a:pPr algn="just"/>
          <a:r>
            <a:rPr lang="es-SV" sz="1400" dirty="0" smtClean="0"/>
            <a:t>Analizar si los proyectos de energía renovables propuestos pueden ser integrados en la red eléctrica del El Salvador sin actualizaciones significativas en la misma comparadas con los planes de expansión existentes, manteniendo el nivel de seguridad del sistema actual</a:t>
          </a:r>
          <a:endParaRPr lang="es-SV" sz="1400" dirty="0">
            <a:solidFill>
              <a:schemeClr val="tx1"/>
            </a:solidFill>
          </a:endParaRPr>
        </a:p>
      </dgm:t>
    </dgm:pt>
    <dgm:pt modelId="{05E63296-6CB1-446C-A7F4-BCE1029D0FB3}" type="parTrans" cxnId="{46DB4872-9080-42C7-8495-03A617CB8926}">
      <dgm:prSet/>
      <dgm:spPr/>
      <dgm:t>
        <a:bodyPr/>
        <a:lstStyle/>
        <a:p>
          <a:endParaRPr lang="es-SV"/>
        </a:p>
      </dgm:t>
    </dgm:pt>
    <dgm:pt modelId="{7E7C7440-0E6B-4182-97C9-2B6E2F4393FF}" type="sibTrans" cxnId="{46DB4872-9080-42C7-8495-03A617CB8926}">
      <dgm:prSet/>
      <dgm:spPr/>
      <dgm:t>
        <a:bodyPr/>
        <a:lstStyle/>
        <a:p>
          <a:endParaRPr lang="es-SV"/>
        </a:p>
      </dgm:t>
    </dgm:pt>
    <dgm:pt modelId="{E17E3ECB-681A-4925-8072-85B78D0A7A8D}">
      <dgm:prSet phldrT="[Texto]" custT="1"/>
      <dgm:spPr/>
      <dgm:t>
        <a:bodyPr/>
        <a:lstStyle/>
        <a:p>
          <a:pPr algn="just"/>
          <a:r>
            <a:rPr lang="es-SV" sz="1400" dirty="0" smtClean="0"/>
            <a:t>Proponer actualizaciones menores de la red tales como dispositivos de compensación que puedan ser realizadas dentro el tiempo analizado permitiendo la integración de los proyectos planificados.</a:t>
          </a:r>
          <a:endParaRPr lang="es-SV" sz="1400" dirty="0"/>
        </a:p>
      </dgm:t>
    </dgm:pt>
    <dgm:pt modelId="{A81D975D-3E42-401E-A2B1-B38456464301}" type="parTrans" cxnId="{28AAC7E5-70D9-477B-9D5C-76EF460F7312}">
      <dgm:prSet/>
      <dgm:spPr/>
      <dgm:t>
        <a:bodyPr/>
        <a:lstStyle/>
        <a:p>
          <a:endParaRPr lang="es-SV"/>
        </a:p>
      </dgm:t>
    </dgm:pt>
    <dgm:pt modelId="{AFC26350-EFBF-45E9-B9A1-BB2F4E221CE8}" type="sibTrans" cxnId="{28AAC7E5-70D9-477B-9D5C-76EF460F7312}">
      <dgm:prSet/>
      <dgm:spPr/>
      <dgm:t>
        <a:bodyPr/>
        <a:lstStyle/>
        <a:p>
          <a:endParaRPr lang="es-SV"/>
        </a:p>
      </dgm:t>
    </dgm:pt>
    <dgm:pt modelId="{CDA6FB07-80F3-42D8-BCCF-9BFBCF0568E9}">
      <dgm:prSet phldrT="[Texto]" custT="1"/>
      <dgm:spPr/>
      <dgm:t>
        <a:bodyPr/>
        <a:lstStyle/>
        <a:p>
          <a:pPr algn="just"/>
          <a:r>
            <a:rPr lang="es-SV" sz="1400" dirty="0" smtClean="0"/>
            <a:t>En el caso de que la integración de los proyectos planificados </a:t>
          </a:r>
          <a:r>
            <a:rPr lang="es-SV" sz="1400" b="1" dirty="0" smtClean="0"/>
            <a:t>no resulten ser  factibles</a:t>
          </a:r>
          <a:r>
            <a:rPr lang="es-SV" sz="1400" dirty="0" smtClean="0"/>
            <a:t>, identificar la máxima capacidad instalada de plantas eólicas y fotovoltaicas que puedan ser integradas en las condiciones actuales de la red.</a:t>
          </a:r>
          <a:endParaRPr lang="es-SV" sz="1400" dirty="0"/>
        </a:p>
      </dgm:t>
    </dgm:pt>
    <dgm:pt modelId="{9FA3F797-5BA3-4F79-A2A6-BD366405A87D}" type="parTrans" cxnId="{D91FBEFC-574A-4542-A90E-8259EC0131B5}">
      <dgm:prSet/>
      <dgm:spPr/>
      <dgm:t>
        <a:bodyPr/>
        <a:lstStyle/>
        <a:p>
          <a:endParaRPr lang="es-SV"/>
        </a:p>
      </dgm:t>
    </dgm:pt>
    <dgm:pt modelId="{72E2B82D-0076-4226-B8C5-158C85E234D5}" type="sibTrans" cxnId="{D91FBEFC-574A-4542-A90E-8259EC0131B5}">
      <dgm:prSet/>
      <dgm:spPr/>
      <dgm:t>
        <a:bodyPr/>
        <a:lstStyle/>
        <a:p>
          <a:endParaRPr lang="es-SV"/>
        </a:p>
      </dgm:t>
    </dgm:pt>
    <dgm:pt modelId="{98A120F4-E5A4-48AD-AC91-F857E342ED65}">
      <dgm:prSet phldrT="[Texto]" custT="1"/>
      <dgm:spPr/>
      <dgm:t>
        <a:bodyPr/>
        <a:lstStyle/>
        <a:p>
          <a:pPr algn="just"/>
          <a:r>
            <a:rPr lang="es-SV" sz="1400" dirty="0" smtClean="0"/>
            <a:t>Definir las condiciones de conexión más relevantes para la generación eólica y fotovoltaica que asegure el nivel de seguridad requerido del sistema</a:t>
          </a:r>
          <a:endParaRPr lang="es-SV" sz="1400" dirty="0"/>
        </a:p>
      </dgm:t>
    </dgm:pt>
    <dgm:pt modelId="{811EBFAB-087B-45F4-85A2-1B14FCB89F1D}" type="parTrans" cxnId="{239B4320-6830-40B0-8966-7F4754DD9D91}">
      <dgm:prSet/>
      <dgm:spPr/>
      <dgm:t>
        <a:bodyPr/>
        <a:lstStyle/>
        <a:p>
          <a:endParaRPr lang="es-SV"/>
        </a:p>
      </dgm:t>
    </dgm:pt>
    <dgm:pt modelId="{AA51CEF3-4757-40F5-A98B-AC0F5C9A3C50}" type="sibTrans" cxnId="{239B4320-6830-40B0-8966-7F4754DD9D91}">
      <dgm:prSet/>
      <dgm:spPr/>
      <dgm:t>
        <a:bodyPr/>
        <a:lstStyle/>
        <a:p>
          <a:endParaRPr lang="es-SV"/>
        </a:p>
      </dgm:t>
    </dgm:pt>
    <dgm:pt modelId="{F3C14D9C-3BA3-4678-8D95-F7A7D77BB064}" type="pres">
      <dgm:prSet presAssocID="{997FFB86-943A-4736-9C45-A1A8C4F8FEB6}" presName="arrowDiagram" presStyleCnt="0">
        <dgm:presLayoutVars>
          <dgm:chMax val="5"/>
          <dgm:dir/>
          <dgm:resizeHandles val="exact"/>
        </dgm:presLayoutVars>
      </dgm:prSet>
      <dgm:spPr/>
    </dgm:pt>
    <dgm:pt modelId="{26CC75A1-B945-4269-AD31-0D97F8491957}" type="pres">
      <dgm:prSet presAssocID="{997FFB86-943A-4736-9C45-A1A8C4F8FEB6}" presName="arrow" presStyleLbl="bgShp" presStyleIdx="0" presStyleCnt="1" custLinFactNeighborX="-19582" custLinFactNeighborY="-10632"/>
      <dgm:spPr>
        <a:solidFill>
          <a:srgbClr val="9966FF"/>
        </a:solidFill>
      </dgm:spPr>
    </dgm:pt>
    <dgm:pt modelId="{DF4E013A-7F40-4937-B999-3946DC8CE9C4}" type="pres">
      <dgm:prSet presAssocID="{997FFB86-943A-4736-9C45-A1A8C4F8FEB6}" presName="arrowDiagram4" presStyleCnt="0"/>
      <dgm:spPr/>
    </dgm:pt>
    <dgm:pt modelId="{E607D182-BC28-4E4B-941A-E11B198A8802}" type="pres">
      <dgm:prSet presAssocID="{C7DAF17A-04E6-4BD1-9896-9585D336E3EB}" presName="bullet4a" presStyleLbl="node1" presStyleIdx="0" presStyleCnt="4" custLinFactX="-200000" custLinFactNeighborX="-235293" custLinFactNeighborY="-62193"/>
      <dgm:spPr/>
    </dgm:pt>
    <dgm:pt modelId="{00B884EF-F7C3-43B5-8D18-18B8FDC0AE7D}" type="pres">
      <dgm:prSet presAssocID="{C7DAF17A-04E6-4BD1-9896-9585D336E3EB}" presName="textBox4a" presStyleLbl="revTx" presStyleIdx="0" presStyleCnt="4" custScaleX="374559" custScaleY="78675" custLinFactNeighborX="77860" custLinFactNeighborY="-14551">
        <dgm:presLayoutVars>
          <dgm:bulletEnabled val="1"/>
        </dgm:presLayoutVars>
      </dgm:prSet>
      <dgm:spPr/>
      <dgm:t>
        <a:bodyPr/>
        <a:lstStyle/>
        <a:p>
          <a:endParaRPr lang="es-SV"/>
        </a:p>
      </dgm:t>
    </dgm:pt>
    <dgm:pt modelId="{F5C25B06-6CE8-4DF3-B444-9BBC191AEC7B}" type="pres">
      <dgm:prSet presAssocID="{E17E3ECB-681A-4925-8072-85B78D0A7A8D}" presName="bullet4b" presStyleLbl="node1" presStyleIdx="1" presStyleCnt="4" custLinFactX="-156246" custLinFactNeighborX="-200000" custLinFactNeighborY="27380"/>
      <dgm:spPr/>
    </dgm:pt>
    <dgm:pt modelId="{5278F7D1-C80E-4B87-945C-C8E04784B34D}" type="pres">
      <dgm:prSet presAssocID="{E17E3ECB-681A-4925-8072-85B78D0A7A8D}" presName="textBox4b" presStyleLbl="revTx" presStyleIdx="1" presStyleCnt="4" custScaleX="351974" custScaleY="49633" custLinFactNeighborX="67673" custLinFactNeighborY="-28351">
        <dgm:presLayoutVars>
          <dgm:bulletEnabled val="1"/>
        </dgm:presLayoutVars>
      </dgm:prSet>
      <dgm:spPr/>
      <dgm:t>
        <a:bodyPr/>
        <a:lstStyle/>
        <a:p>
          <a:endParaRPr lang="es-SV"/>
        </a:p>
      </dgm:t>
    </dgm:pt>
    <dgm:pt modelId="{0AB61FD5-4B14-4E76-8E57-11AD1DE50FB2}" type="pres">
      <dgm:prSet presAssocID="{CDA6FB07-80F3-42D8-BCCF-9BFBCF0568E9}" presName="bullet4c" presStyleLbl="node1" presStyleIdx="2" presStyleCnt="4" custLinFactX="-120416" custLinFactNeighborX="-200000" custLinFactNeighborY="15034"/>
      <dgm:spPr/>
    </dgm:pt>
    <dgm:pt modelId="{FE9B64B8-EB19-4125-AF67-4C2BF6C9B3FC}" type="pres">
      <dgm:prSet presAssocID="{CDA6FB07-80F3-42D8-BCCF-9BFBCF0568E9}" presName="textBox4c" presStyleLbl="revTx" presStyleIdx="2" presStyleCnt="4" custScaleX="317117" custScaleY="34071" custLinFactNeighborX="45919" custLinFactNeighborY="-42946">
        <dgm:presLayoutVars>
          <dgm:bulletEnabled val="1"/>
        </dgm:presLayoutVars>
      </dgm:prSet>
      <dgm:spPr/>
      <dgm:t>
        <a:bodyPr/>
        <a:lstStyle/>
        <a:p>
          <a:endParaRPr lang="es-SV"/>
        </a:p>
      </dgm:t>
    </dgm:pt>
    <dgm:pt modelId="{F6C84369-293A-40F6-9A8A-C791E188DA77}" type="pres">
      <dgm:prSet presAssocID="{98A120F4-E5A4-48AD-AC91-F857E342ED65}" presName="bullet4d" presStyleLbl="node1" presStyleIdx="3" presStyleCnt="4" custLinFactX="-67474" custLinFactNeighborX="-100000" custLinFactNeighborY="-45347"/>
      <dgm:spPr/>
    </dgm:pt>
    <dgm:pt modelId="{E8ED8021-7560-4E4E-9078-9BBDD08AEF01}" type="pres">
      <dgm:prSet presAssocID="{98A120F4-E5A4-48AD-AC91-F857E342ED65}" presName="textBox4d" presStyleLbl="revTx" presStyleIdx="3" presStyleCnt="4" custScaleX="214148" custScaleY="31943" custLinFactNeighborX="960" custLinFactNeighborY="-60096">
        <dgm:presLayoutVars>
          <dgm:bulletEnabled val="1"/>
        </dgm:presLayoutVars>
      </dgm:prSet>
      <dgm:spPr/>
      <dgm:t>
        <a:bodyPr/>
        <a:lstStyle/>
        <a:p>
          <a:endParaRPr lang="es-SV"/>
        </a:p>
      </dgm:t>
    </dgm:pt>
  </dgm:ptLst>
  <dgm:cxnLst>
    <dgm:cxn modelId="{457DA14D-E8B7-4ED9-ADAA-A29A09C66E5A}" type="presOf" srcId="{997FFB86-943A-4736-9C45-A1A8C4F8FEB6}" destId="{F3C14D9C-3BA3-4678-8D95-F7A7D77BB064}" srcOrd="0" destOrd="0" presId="urn:microsoft.com/office/officeart/2005/8/layout/arrow2"/>
    <dgm:cxn modelId="{7BEFD72F-78C7-408D-857E-3DE47125C082}" type="presOf" srcId="{98A120F4-E5A4-48AD-AC91-F857E342ED65}" destId="{E8ED8021-7560-4E4E-9078-9BBDD08AEF01}" srcOrd="0" destOrd="0" presId="urn:microsoft.com/office/officeart/2005/8/layout/arrow2"/>
    <dgm:cxn modelId="{28AAC7E5-70D9-477B-9D5C-76EF460F7312}" srcId="{997FFB86-943A-4736-9C45-A1A8C4F8FEB6}" destId="{E17E3ECB-681A-4925-8072-85B78D0A7A8D}" srcOrd="1" destOrd="0" parTransId="{A81D975D-3E42-401E-A2B1-B38456464301}" sibTransId="{AFC26350-EFBF-45E9-B9A1-BB2F4E221CE8}"/>
    <dgm:cxn modelId="{239B4320-6830-40B0-8966-7F4754DD9D91}" srcId="{997FFB86-943A-4736-9C45-A1A8C4F8FEB6}" destId="{98A120F4-E5A4-48AD-AC91-F857E342ED65}" srcOrd="3" destOrd="0" parTransId="{811EBFAB-087B-45F4-85A2-1B14FCB89F1D}" sibTransId="{AA51CEF3-4757-40F5-A98B-AC0F5C9A3C50}"/>
    <dgm:cxn modelId="{D91FBEFC-574A-4542-A90E-8259EC0131B5}" srcId="{997FFB86-943A-4736-9C45-A1A8C4F8FEB6}" destId="{CDA6FB07-80F3-42D8-BCCF-9BFBCF0568E9}" srcOrd="2" destOrd="0" parTransId="{9FA3F797-5BA3-4F79-A2A6-BD366405A87D}" sibTransId="{72E2B82D-0076-4226-B8C5-158C85E234D5}"/>
    <dgm:cxn modelId="{46DB4872-9080-42C7-8495-03A617CB8926}" srcId="{997FFB86-943A-4736-9C45-A1A8C4F8FEB6}" destId="{C7DAF17A-04E6-4BD1-9896-9585D336E3EB}" srcOrd="0" destOrd="0" parTransId="{05E63296-6CB1-446C-A7F4-BCE1029D0FB3}" sibTransId="{7E7C7440-0E6B-4182-97C9-2B6E2F4393FF}"/>
    <dgm:cxn modelId="{7FAEA7D2-39EF-44D4-8E9A-073DC84BA124}" type="presOf" srcId="{CDA6FB07-80F3-42D8-BCCF-9BFBCF0568E9}" destId="{FE9B64B8-EB19-4125-AF67-4C2BF6C9B3FC}" srcOrd="0" destOrd="0" presId="urn:microsoft.com/office/officeart/2005/8/layout/arrow2"/>
    <dgm:cxn modelId="{35DF3DC7-880C-4F62-A658-2E5D7855B755}" type="presOf" srcId="{E17E3ECB-681A-4925-8072-85B78D0A7A8D}" destId="{5278F7D1-C80E-4B87-945C-C8E04784B34D}" srcOrd="0" destOrd="0" presId="urn:microsoft.com/office/officeart/2005/8/layout/arrow2"/>
    <dgm:cxn modelId="{DDDF7B56-364F-4083-98F8-0F4157DE7CE4}" type="presOf" srcId="{C7DAF17A-04E6-4BD1-9896-9585D336E3EB}" destId="{00B884EF-F7C3-43B5-8D18-18B8FDC0AE7D}" srcOrd="0" destOrd="0" presId="urn:microsoft.com/office/officeart/2005/8/layout/arrow2"/>
    <dgm:cxn modelId="{DC233830-8396-40E7-99DF-A2E1B6337A4B}" type="presParOf" srcId="{F3C14D9C-3BA3-4678-8D95-F7A7D77BB064}" destId="{26CC75A1-B945-4269-AD31-0D97F8491957}" srcOrd="0" destOrd="0" presId="urn:microsoft.com/office/officeart/2005/8/layout/arrow2"/>
    <dgm:cxn modelId="{EBC41777-D1FA-48FA-9C98-A658826E254A}" type="presParOf" srcId="{F3C14D9C-3BA3-4678-8D95-F7A7D77BB064}" destId="{DF4E013A-7F40-4937-B999-3946DC8CE9C4}" srcOrd="1" destOrd="0" presId="urn:microsoft.com/office/officeart/2005/8/layout/arrow2"/>
    <dgm:cxn modelId="{BB2AA9BC-4290-470F-84E0-A4CCD180C63C}" type="presParOf" srcId="{DF4E013A-7F40-4937-B999-3946DC8CE9C4}" destId="{E607D182-BC28-4E4B-941A-E11B198A8802}" srcOrd="0" destOrd="0" presId="urn:microsoft.com/office/officeart/2005/8/layout/arrow2"/>
    <dgm:cxn modelId="{EE653561-9E16-47F8-B7C2-1C3E836B38CA}" type="presParOf" srcId="{DF4E013A-7F40-4937-B999-3946DC8CE9C4}" destId="{00B884EF-F7C3-43B5-8D18-18B8FDC0AE7D}" srcOrd="1" destOrd="0" presId="urn:microsoft.com/office/officeart/2005/8/layout/arrow2"/>
    <dgm:cxn modelId="{21B0B0CA-855E-44A5-A157-3DD26FBBF3FB}" type="presParOf" srcId="{DF4E013A-7F40-4937-B999-3946DC8CE9C4}" destId="{F5C25B06-6CE8-4DF3-B444-9BBC191AEC7B}" srcOrd="2" destOrd="0" presId="urn:microsoft.com/office/officeart/2005/8/layout/arrow2"/>
    <dgm:cxn modelId="{C2BD557B-E767-451F-92DD-CC36E920E690}" type="presParOf" srcId="{DF4E013A-7F40-4937-B999-3946DC8CE9C4}" destId="{5278F7D1-C80E-4B87-945C-C8E04784B34D}" srcOrd="3" destOrd="0" presId="urn:microsoft.com/office/officeart/2005/8/layout/arrow2"/>
    <dgm:cxn modelId="{82C64046-9DAC-4FF7-A1A2-8C4553564EAB}" type="presParOf" srcId="{DF4E013A-7F40-4937-B999-3946DC8CE9C4}" destId="{0AB61FD5-4B14-4E76-8E57-11AD1DE50FB2}" srcOrd="4" destOrd="0" presId="urn:microsoft.com/office/officeart/2005/8/layout/arrow2"/>
    <dgm:cxn modelId="{E9262BAE-B6EC-4ECB-A039-70B2273C262E}" type="presParOf" srcId="{DF4E013A-7F40-4937-B999-3946DC8CE9C4}" destId="{FE9B64B8-EB19-4125-AF67-4C2BF6C9B3FC}" srcOrd="5" destOrd="0" presId="urn:microsoft.com/office/officeart/2005/8/layout/arrow2"/>
    <dgm:cxn modelId="{16043C7B-CBC8-4A8F-8CD1-567B0E9249E8}" type="presParOf" srcId="{DF4E013A-7F40-4937-B999-3946DC8CE9C4}" destId="{F6C84369-293A-40F6-9A8A-C791E188DA77}" srcOrd="6" destOrd="0" presId="urn:microsoft.com/office/officeart/2005/8/layout/arrow2"/>
    <dgm:cxn modelId="{5304BCCD-83A5-4F16-83DD-E91867560E73}" type="presParOf" srcId="{DF4E013A-7F40-4937-B999-3946DC8CE9C4}" destId="{E8ED8021-7560-4E4E-9078-9BBDD08AEF01}" srcOrd="7" destOrd="0" presId="urn:microsoft.com/office/officeart/2005/8/layout/arrow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DCA6F20-ABDF-4A70-9582-4D956B2D55BC}" type="doc">
      <dgm:prSet loTypeId="urn:microsoft.com/office/officeart/2005/8/layout/vList2" loCatId="list" qsTypeId="urn:microsoft.com/office/officeart/2005/8/quickstyle/simple1" qsCatId="simple" csTypeId="urn:microsoft.com/office/officeart/2005/8/colors/accent5_1" csCatId="accent5" phldr="1"/>
      <dgm:spPr/>
      <dgm:t>
        <a:bodyPr/>
        <a:lstStyle/>
        <a:p>
          <a:endParaRPr lang="es-EC"/>
        </a:p>
      </dgm:t>
    </dgm:pt>
    <dgm:pt modelId="{0A0090A8-1364-42A8-8EEE-95D899A1AD5B}">
      <dgm:prSet phldrT="[Texto]" custT="1"/>
      <dgm:spPr>
        <a:xfrm>
          <a:off x="3482456" y="2614416"/>
          <a:ext cx="3165131" cy="1899079"/>
        </a:xfrm>
      </dgm:spPr>
      <dgm:t>
        <a:bodyPr/>
        <a:lstStyle/>
        <a:p>
          <a:pPr algn="just"/>
          <a:r>
            <a:rPr lang="es-ES" sz="2000" dirty="0" smtClean="0"/>
            <a:t>Los Estudios de simulación dinámica para diferentes condiciones de operación y en casos de fallo,  llevan a concluir que las plantas de generación ERNC, tienen un impacto leve en la estabilidad del sistema, </a:t>
          </a:r>
          <a:r>
            <a:rPr lang="es-SV" sz="2000" dirty="0" smtClean="0"/>
            <a:t>por lo tanto no hay mayor dificultad es su inclusión.</a:t>
          </a:r>
          <a:endParaRPr lang="es-EC" sz="2000" dirty="0">
            <a:latin typeface="Calibri"/>
            <a:ea typeface="+mn-ea"/>
            <a:cs typeface="+mn-cs"/>
          </a:endParaRPr>
        </a:p>
      </dgm:t>
    </dgm:pt>
    <dgm:pt modelId="{738E297A-DB14-4748-A8AB-DC38F30A4CC4}" type="parTrans" cxnId="{98198EF3-1DC3-4CBD-93D7-A0F5E85A718D}">
      <dgm:prSet/>
      <dgm:spPr/>
      <dgm:t>
        <a:bodyPr/>
        <a:lstStyle/>
        <a:p>
          <a:endParaRPr lang="es-EC"/>
        </a:p>
      </dgm:t>
    </dgm:pt>
    <dgm:pt modelId="{E0A45987-BD34-4024-9AB3-AD6672B27AE6}" type="sibTrans" cxnId="{98198EF3-1DC3-4CBD-93D7-A0F5E85A718D}">
      <dgm:prSet/>
      <dgm:spPr/>
      <dgm:t>
        <a:bodyPr/>
        <a:lstStyle/>
        <a:p>
          <a:endParaRPr lang="es-EC"/>
        </a:p>
      </dgm:t>
    </dgm:pt>
    <dgm:pt modelId="{0332DC9A-2F34-44FC-9751-B9D0139ABC5D}" type="pres">
      <dgm:prSet presAssocID="{BDCA6F20-ABDF-4A70-9582-4D956B2D55BC}" presName="linear" presStyleCnt="0">
        <dgm:presLayoutVars>
          <dgm:animLvl val="lvl"/>
          <dgm:resizeHandles val="exact"/>
        </dgm:presLayoutVars>
      </dgm:prSet>
      <dgm:spPr/>
      <dgm:t>
        <a:bodyPr/>
        <a:lstStyle/>
        <a:p>
          <a:endParaRPr lang="es-SV"/>
        </a:p>
      </dgm:t>
    </dgm:pt>
    <dgm:pt modelId="{28E615DF-6E60-4631-A066-EF799C3050C2}" type="pres">
      <dgm:prSet presAssocID="{0A0090A8-1364-42A8-8EEE-95D899A1AD5B}" presName="parentText" presStyleLbl="node1" presStyleIdx="0" presStyleCnt="1" custScaleY="313644">
        <dgm:presLayoutVars>
          <dgm:chMax val="0"/>
          <dgm:bulletEnabled val="1"/>
        </dgm:presLayoutVars>
      </dgm:prSet>
      <dgm:spPr/>
      <dgm:t>
        <a:bodyPr/>
        <a:lstStyle/>
        <a:p>
          <a:endParaRPr lang="es-SV"/>
        </a:p>
      </dgm:t>
    </dgm:pt>
  </dgm:ptLst>
  <dgm:cxnLst>
    <dgm:cxn modelId="{7BBDE9B8-4E39-419D-B6F6-D31A3DCA94D3}" type="presOf" srcId="{BDCA6F20-ABDF-4A70-9582-4D956B2D55BC}" destId="{0332DC9A-2F34-44FC-9751-B9D0139ABC5D}" srcOrd="0" destOrd="0" presId="urn:microsoft.com/office/officeart/2005/8/layout/vList2"/>
    <dgm:cxn modelId="{836A4E47-5356-4FC1-8EE1-C4798D78A541}" type="presOf" srcId="{0A0090A8-1364-42A8-8EEE-95D899A1AD5B}" destId="{28E615DF-6E60-4631-A066-EF799C3050C2}" srcOrd="0" destOrd="0" presId="urn:microsoft.com/office/officeart/2005/8/layout/vList2"/>
    <dgm:cxn modelId="{98198EF3-1DC3-4CBD-93D7-A0F5E85A718D}" srcId="{BDCA6F20-ABDF-4A70-9582-4D956B2D55BC}" destId="{0A0090A8-1364-42A8-8EEE-95D899A1AD5B}" srcOrd="0" destOrd="0" parTransId="{738E297A-DB14-4748-A8AB-DC38F30A4CC4}" sibTransId="{E0A45987-BD34-4024-9AB3-AD6672B27AE6}"/>
    <dgm:cxn modelId="{B8B89E89-6FEF-4749-9F0A-D06287C1103D}" type="presParOf" srcId="{0332DC9A-2F34-44FC-9751-B9D0139ABC5D}" destId="{28E615DF-6E60-4631-A066-EF799C3050C2}"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2344B0-05ED-432E-BFC8-CBCE660E7284}">
      <dsp:nvSpPr>
        <dsp:cNvPr id="0" name=""/>
        <dsp:cNvSpPr/>
      </dsp:nvSpPr>
      <dsp:spPr>
        <a:xfrm>
          <a:off x="0" y="0"/>
          <a:ext cx="8892480" cy="1141225"/>
        </a:xfrm>
        <a:prstGeom prst="roundRect">
          <a:avLst>
            <a:gd name="adj" fmla="val 10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B7DE874-FF2D-476A-91C1-A61345EE56E3}">
      <dsp:nvSpPr>
        <dsp:cNvPr id="0" name=""/>
        <dsp:cNvSpPr/>
      </dsp:nvSpPr>
      <dsp:spPr>
        <a:xfrm>
          <a:off x="267794" y="152163"/>
          <a:ext cx="1285675" cy="836898"/>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CC45967-4CBF-41BF-88C0-1B29546968A9}">
      <dsp:nvSpPr>
        <dsp:cNvPr id="0" name=""/>
        <dsp:cNvSpPr/>
      </dsp:nvSpPr>
      <dsp:spPr>
        <a:xfrm rot="10800000">
          <a:off x="267794" y="1141225"/>
          <a:ext cx="1285675" cy="1394830"/>
        </a:xfrm>
        <a:prstGeom prst="round2SameRect">
          <a:avLst>
            <a:gd name="adj1" fmla="val 10500"/>
            <a:gd name="adj2" fmla="val 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lvl="0" algn="ctr" defTabSz="711200">
            <a:lnSpc>
              <a:spcPct val="90000"/>
            </a:lnSpc>
            <a:spcBef>
              <a:spcPct val="0"/>
            </a:spcBef>
            <a:spcAft>
              <a:spcPct val="35000"/>
            </a:spcAft>
          </a:pPr>
          <a:endParaRPr lang="es-MX" sz="1600" kern="1200" dirty="0" smtClean="0"/>
        </a:p>
        <a:p>
          <a:pPr lvl="0" algn="ctr" defTabSz="711200">
            <a:lnSpc>
              <a:spcPct val="90000"/>
            </a:lnSpc>
            <a:spcBef>
              <a:spcPct val="0"/>
            </a:spcBef>
            <a:spcAft>
              <a:spcPct val="35000"/>
            </a:spcAft>
          </a:pPr>
          <a:endParaRPr lang="es-MX" sz="1600" kern="1200" dirty="0" smtClean="0"/>
        </a:p>
        <a:p>
          <a:pPr lvl="0" algn="ctr" defTabSz="711200">
            <a:lnSpc>
              <a:spcPct val="90000"/>
            </a:lnSpc>
            <a:spcBef>
              <a:spcPct val="0"/>
            </a:spcBef>
            <a:spcAft>
              <a:spcPct val="35000"/>
            </a:spcAft>
          </a:pPr>
          <a:r>
            <a:rPr lang="es-MX" sz="1600" kern="1200" dirty="0" err="1" smtClean="0"/>
            <a:t>Hidro</a:t>
          </a:r>
          <a:endParaRPr lang="es-SV" sz="1600" kern="1200" dirty="0"/>
        </a:p>
      </dsp:txBody>
      <dsp:txXfrm rot="10800000">
        <a:off x="307333" y="1141225"/>
        <a:ext cx="1206597" cy="1355291"/>
      </dsp:txXfrm>
    </dsp:sp>
    <dsp:sp modelId="{3F3D7F62-4908-4D42-9451-BD8FE25057A1}">
      <dsp:nvSpPr>
        <dsp:cNvPr id="0" name=""/>
        <dsp:cNvSpPr/>
      </dsp:nvSpPr>
      <dsp:spPr>
        <a:xfrm>
          <a:off x="1682037" y="152163"/>
          <a:ext cx="1285675" cy="836898"/>
        </a:xfrm>
        <a:prstGeom prst="roundRect">
          <a:avLst>
            <a:gd name="adj" fmla="val 10000"/>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0D70EA3-D2DB-4450-ACD4-A8A454E574F5}">
      <dsp:nvSpPr>
        <dsp:cNvPr id="0" name=""/>
        <dsp:cNvSpPr/>
      </dsp:nvSpPr>
      <dsp:spPr>
        <a:xfrm rot="10800000">
          <a:off x="1682037" y="1141225"/>
          <a:ext cx="1285675" cy="1394830"/>
        </a:xfrm>
        <a:prstGeom prst="round2SameRect">
          <a:avLst>
            <a:gd name="adj1" fmla="val 10500"/>
            <a:gd name="adj2" fmla="val 0"/>
          </a:avLst>
        </a:prstGeom>
        <a:solidFill>
          <a:schemeClr val="accent3">
            <a:hueOff val="2250053"/>
            <a:satOff val="-3376"/>
            <a:lumOff val="-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lvl="0" algn="ctr" defTabSz="711200">
            <a:lnSpc>
              <a:spcPct val="90000"/>
            </a:lnSpc>
            <a:spcBef>
              <a:spcPct val="0"/>
            </a:spcBef>
            <a:spcAft>
              <a:spcPct val="35000"/>
            </a:spcAft>
          </a:pPr>
          <a:endParaRPr lang="es-MX" sz="1600" kern="1200" dirty="0" smtClean="0"/>
        </a:p>
        <a:p>
          <a:pPr lvl="0" algn="ctr" defTabSz="711200">
            <a:lnSpc>
              <a:spcPct val="90000"/>
            </a:lnSpc>
            <a:spcBef>
              <a:spcPct val="0"/>
            </a:spcBef>
            <a:spcAft>
              <a:spcPct val="35000"/>
            </a:spcAft>
          </a:pPr>
          <a:endParaRPr lang="es-MX" sz="1600" kern="1200" dirty="0" smtClean="0"/>
        </a:p>
        <a:p>
          <a:pPr lvl="0" algn="ctr" defTabSz="711200">
            <a:lnSpc>
              <a:spcPct val="90000"/>
            </a:lnSpc>
            <a:spcBef>
              <a:spcPct val="0"/>
            </a:spcBef>
            <a:spcAft>
              <a:spcPct val="35000"/>
            </a:spcAft>
          </a:pPr>
          <a:r>
            <a:rPr lang="es-MX" sz="1600" kern="1200" dirty="0" smtClean="0"/>
            <a:t>Geotermia</a:t>
          </a:r>
          <a:endParaRPr lang="es-SV" sz="1600" kern="1200" dirty="0"/>
        </a:p>
      </dsp:txBody>
      <dsp:txXfrm rot="10800000">
        <a:off x="1721576" y="1141225"/>
        <a:ext cx="1206597" cy="1355291"/>
      </dsp:txXfrm>
    </dsp:sp>
    <dsp:sp modelId="{50E6E36E-983C-4665-92E2-89BD84E3804C}">
      <dsp:nvSpPr>
        <dsp:cNvPr id="0" name=""/>
        <dsp:cNvSpPr/>
      </dsp:nvSpPr>
      <dsp:spPr>
        <a:xfrm>
          <a:off x="3096280" y="152163"/>
          <a:ext cx="1285675" cy="836898"/>
        </a:xfrm>
        <a:prstGeom prst="roundRect">
          <a:avLst>
            <a:gd name="adj" fmla="val 10000"/>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4DA86C1-5852-4816-B460-1D2F8D21726B}">
      <dsp:nvSpPr>
        <dsp:cNvPr id="0" name=""/>
        <dsp:cNvSpPr/>
      </dsp:nvSpPr>
      <dsp:spPr>
        <a:xfrm rot="10800000">
          <a:off x="3096280" y="1141225"/>
          <a:ext cx="1285675" cy="1394830"/>
        </a:xfrm>
        <a:prstGeom prst="round2SameRect">
          <a:avLst>
            <a:gd name="adj1" fmla="val 10500"/>
            <a:gd name="adj2" fmla="val 0"/>
          </a:avLst>
        </a:prstGeom>
        <a:solidFill>
          <a:schemeClr val="accent3">
            <a:hueOff val="4500106"/>
            <a:satOff val="-6752"/>
            <a:lumOff val="-1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lvl="0" algn="ctr" defTabSz="711200">
            <a:lnSpc>
              <a:spcPct val="90000"/>
            </a:lnSpc>
            <a:spcBef>
              <a:spcPct val="0"/>
            </a:spcBef>
            <a:spcAft>
              <a:spcPct val="35000"/>
            </a:spcAft>
          </a:pPr>
          <a:endParaRPr lang="es-MX" sz="1600" kern="1200" dirty="0" smtClean="0"/>
        </a:p>
        <a:p>
          <a:pPr lvl="0" algn="ctr" defTabSz="711200">
            <a:lnSpc>
              <a:spcPct val="90000"/>
            </a:lnSpc>
            <a:spcBef>
              <a:spcPct val="0"/>
            </a:spcBef>
            <a:spcAft>
              <a:spcPct val="35000"/>
            </a:spcAft>
          </a:pPr>
          <a:endParaRPr lang="es-MX" sz="1600" kern="1200" dirty="0" smtClean="0"/>
        </a:p>
        <a:p>
          <a:pPr lvl="0" algn="ctr" defTabSz="711200">
            <a:lnSpc>
              <a:spcPct val="90000"/>
            </a:lnSpc>
            <a:spcBef>
              <a:spcPct val="0"/>
            </a:spcBef>
            <a:spcAft>
              <a:spcPct val="35000"/>
            </a:spcAft>
          </a:pPr>
          <a:r>
            <a:rPr lang="es-MX" sz="1600" kern="1200" dirty="0" smtClean="0"/>
            <a:t>Eólica</a:t>
          </a:r>
          <a:endParaRPr lang="es-SV" sz="1600" kern="1200" dirty="0"/>
        </a:p>
      </dsp:txBody>
      <dsp:txXfrm rot="10800000">
        <a:off x="3135819" y="1141225"/>
        <a:ext cx="1206597" cy="1355291"/>
      </dsp:txXfrm>
    </dsp:sp>
    <dsp:sp modelId="{CDAF5503-1624-49A6-B5B1-AE9A039E94D9}">
      <dsp:nvSpPr>
        <dsp:cNvPr id="0" name=""/>
        <dsp:cNvSpPr/>
      </dsp:nvSpPr>
      <dsp:spPr>
        <a:xfrm>
          <a:off x="4510523" y="152163"/>
          <a:ext cx="1285675" cy="836898"/>
        </a:xfrm>
        <a:prstGeom prst="roundRect">
          <a:avLst>
            <a:gd name="adj" fmla="val 10000"/>
          </a:avLst>
        </a:prstGeom>
        <a:blipFill rotWithShape="1">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B412B80-6AE1-4062-A78C-6C629E006896}">
      <dsp:nvSpPr>
        <dsp:cNvPr id="0" name=""/>
        <dsp:cNvSpPr/>
      </dsp:nvSpPr>
      <dsp:spPr>
        <a:xfrm rot="10800000">
          <a:off x="4510523" y="1141225"/>
          <a:ext cx="1285675" cy="1394830"/>
        </a:xfrm>
        <a:prstGeom prst="round2SameRect">
          <a:avLst>
            <a:gd name="adj1" fmla="val 10500"/>
            <a:gd name="adj2" fmla="val 0"/>
          </a:avLst>
        </a:prstGeom>
        <a:solidFill>
          <a:schemeClr val="accent3">
            <a:hueOff val="6750158"/>
            <a:satOff val="-10128"/>
            <a:lumOff val="-164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lvl="0" algn="ctr" defTabSz="1066800">
            <a:lnSpc>
              <a:spcPct val="90000"/>
            </a:lnSpc>
            <a:spcBef>
              <a:spcPct val="0"/>
            </a:spcBef>
            <a:spcAft>
              <a:spcPct val="35000"/>
            </a:spcAft>
          </a:pPr>
          <a:endParaRPr lang="es-MX" sz="2400" kern="1200" dirty="0" smtClean="0"/>
        </a:p>
        <a:p>
          <a:pPr lvl="0" algn="ctr" defTabSz="1066800">
            <a:lnSpc>
              <a:spcPct val="90000"/>
            </a:lnSpc>
            <a:spcBef>
              <a:spcPct val="0"/>
            </a:spcBef>
            <a:spcAft>
              <a:spcPct val="35000"/>
            </a:spcAft>
          </a:pPr>
          <a:r>
            <a:rPr lang="es-MX" sz="1800" kern="1200" dirty="0" smtClean="0">
              <a:latin typeface="+mj-lt"/>
            </a:rPr>
            <a:t>SFV</a:t>
          </a:r>
          <a:endParaRPr lang="es-SV" sz="1800" kern="1200" dirty="0">
            <a:latin typeface="+mj-lt"/>
          </a:endParaRPr>
        </a:p>
      </dsp:txBody>
      <dsp:txXfrm rot="10800000">
        <a:off x="4550062" y="1141225"/>
        <a:ext cx="1206597" cy="1355291"/>
      </dsp:txXfrm>
    </dsp:sp>
    <dsp:sp modelId="{5374B6EF-3266-4A15-A5D7-9012BF6EB8E3}">
      <dsp:nvSpPr>
        <dsp:cNvPr id="0" name=""/>
        <dsp:cNvSpPr/>
      </dsp:nvSpPr>
      <dsp:spPr>
        <a:xfrm>
          <a:off x="5924766" y="152163"/>
          <a:ext cx="1285675" cy="836898"/>
        </a:xfrm>
        <a:prstGeom prst="roundRect">
          <a:avLst>
            <a:gd name="adj" fmla="val 10000"/>
          </a:avLst>
        </a:prstGeom>
        <a:blipFill rotWithShape="1">
          <a:blip xmlns:r="http://schemas.openxmlformats.org/officeDocument/2006/relationships" r:embed="rId5"/>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30010D8-3DC3-4C54-BD5C-5B14DCFDF5DD}">
      <dsp:nvSpPr>
        <dsp:cNvPr id="0" name=""/>
        <dsp:cNvSpPr/>
      </dsp:nvSpPr>
      <dsp:spPr>
        <a:xfrm rot="10800000">
          <a:off x="5924766" y="1141225"/>
          <a:ext cx="1285675" cy="1394830"/>
        </a:xfrm>
        <a:prstGeom prst="round2SameRect">
          <a:avLst>
            <a:gd name="adj1" fmla="val 10500"/>
            <a:gd name="adj2" fmla="val 0"/>
          </a:avLst>
        </a:prstGeom>
        <a:solidFill>
          <a:schemeClr val="accent3">
            <a:hueOff val="9000211"/>
            <a:satOff val="-13504"/>
            <a:lumOff val="-21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lvl="0" algn="ctr" defTabSz="711200">
            <a:lnSpc>
              <a:spcPct val="90000"/>
            </a:lnSpc>
            <a:spcBef>
              <a:spcPct val="0"/>
            </a:spcBef>
            <a:spcAft>
              <a:spcPct val="35000"/>
            </a:spcAft>
          </a:pPr>
          <a:endParaRPr lang="es-MX" sz="1600" kern="1200" dirty="0" smtClean="0"/>
        </a:p>
        <a:p>
          <a:pPr lvl="0" algn="ctr" defTabSz="711200">
            <a:lnSpc>
              <a:spcPct val="90000"/>
            </a:lnSpc>
            <a:spcBef>
              <a:spcPct val="0"/>
            </a:spcBef>
            <a:spcAft>
              <a:spcPct val="35000"/>
            </a:spcAft>
          </a:pPr>
          <a:r>
            <a:rPr lang="es-MX" sz="1800" kern="1200" dirty="0" smtClean="0"/>
            <a:t>Solar térmica </a:t>
          </a:r>
          <a:r>
            <a:rPr lang="es-MX" sz="1400" kern="1200" dirty="0" smtClean="0"/>
            <a:t>concentrada</a:t>
          </a:r>
          <a:endParaRPr lang="es-SV" sz="1400" kern="1200" dirty="0"/>
        </a:p>
      </dsp:txBody>
      <dsp:txXfrm rot="10800000">
        <a:off x="5964305" y="1141225"/>
        <a:ext cx="1206597" cy="1355291"/>
      </dsp:txXfrm>
    </dsp:sp>
    <dsp:sp modelId="{A6D04FD8-422E-40A9-B327-B71CE31869FD}">
      <dsp:nvSpPr>
        <dsp:cNvPr id="0" name=""/>
        <dsp:cNvSpPr/>
      </dsp:nvSpPr>
      <dsp:spPr>
        <a:xfrm>
          <a:off x="7339009" y="152163"/>
          <a:ext cx="1285675" cy="836898"/>
        </a:xfrm>
        <a:prstGeom prst="roundRect">
          <a:avLst>
            <a:gd name="adj" fmla="val 10000"/>
          </a:avLst>
        </a:prstGeom>
        <a:blipFill rotWithShape="1">
          <a:blip xmlns:r="http://schemas.openxmlformats.org/officeDocument/2006/relationships" r:embed="rId6"/>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9F02E96-3021-434B-8814-B28D4FCCC86F}">
      <dsp:nvSpPr>
        <dsp:cNvPr id="0" name=""/>
        <dsp:cNvSpPr/>
      </dsp:nvSpPr>
      <dsp:spPr>
        <a:xfrm rot="10800000">
          <a:off x="7339009" y="1141225"/>
          <a:ext cx="1285675" cy="1394830"/>
        </a:xfrm>
        <a:prstGeom prst="round2SameRect">
          <a:avLst>
            <a:gd name="adj1" fmla="val 10500"/>
            <a:gd name="adj2" fmla="val 0"/>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lvl="0" algn="ctr" defTabSz="711200">
            <a:lnSpc>
              <a:spcPct val="90000"/>
            </a:lnSpc>
            <a:spcBef>
              <a:spcPct val="0"/>
            </a:spcBef>
            <a:spcAft>
              <a:spcPct val="35000"/>
            </a:spcAft>
          </a:pPr>
          <a:endParaRPr lang="es-MX" sz="1600" kern="1200" dirty="0" smtClean="0"/>
        </a:p>
        <a:p>
          <a:pPr lvl="0" algn="ctr" defTabSz="711200">
            <a:lnSpc>
              <a:spcPct val="90000"/>
            </a:lnSpc>
            <a:spcBef>
              <a:spcPct val="0"/>
            </a:spcBef>
            <a:spcAft>
              <a:spcPct val="35000"/>
            </a:spcAft>
          </a:pPr>
          <a:r>
            <a:rPr lang="es-MX" sz="1600" kern="1200" dirty="0" smtClean="0"/>
            <a:t>Biomasa y biogás</a:t>
          </a:r>
          <a:endParaRPr lang="es-SV" sz="1600" kern="1200" dirty="0"/>
        </a:p>
      </dsp:txBody>
      <dsp:txXfrm rot="10800000">
        <a:off x="7378548" y="1141225"/>
        <a:ext cx="1206597" cy="13552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SV"/>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6B271B-A82F-4CED-BFA6-3B0415C7DCAC}" type="datetimeFigureOut">
              <a:rPr lang="es-SV" smtClean="0"/>
              <a:pPr/>
              <a:t>12/09/2014</a:t>
            </a:fld>
            <a:endParaRPr lang="es-SV"/>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SV"/>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SV"/>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SV"/>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5282B72-188A-4D50-9B0E-57361A272254}" type="slidenum">
              <a:rPr lang="es-SV" smtClean="0"/>
              <a:pPr/>
              <a:t>‹#›</a:t>
            </a:fld>
            <a:endParaRPr lang="es-SV"/>
          </a:p>
        </p:txBody>
      </p:sp>
    </p:spTree>
    <p:extLst>
      <p:ext uri="{BB962C8B-B14F-4D97-AF65-F5344CB8AC3E}">
        <p14:creationId xmlns:p14="http://schemas.microsoft.com/office/powerpoint/2010/main" val="294182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p:spPr>
      </p:sp>
      <p:sp>
        <p:nvSpPr>
          <p:cNvPr id="3" name="2 Marcador de notas"/>
          <p:cNvSpPr>
            <a:spLocks noGrp="1"/>
          </p:cNvSpPr>
          <p:nvPr>
            <p:ph type="body" idx="1"/>
          </p:nvPr>
        </p:nvSpPr>
        <p:spPr/>
        <p:txBody>
          <a:bodyPr/>
          <a:lstStyle/>
          <a:p>
            <a:endParaRPr lang="es-SV" dirty="0"/>
          </a:p>
        </p:txBody>
      </p:sp>
      <p:sp>
        <p:nvSpPr>
          <p:cNvPr id="4" name="3 Marcador de número de diapositiva"/>
          <p:cNvSpPr>
            <a:spLocks noGrp="1"/>
          </p:cNvSpPr>
          <p:nvPr>
            <p:ph type="sldNum" sz="quarter" idx="10"/>
          </p:nvPr>
        </p:nvSpPr>
        <p:spPr/>
        <p:txBody>
          <a:bodyPr/>
          <a:lstStyle/>
          <a:p>
            <a:fld id="{38F7A1BA-6C66-461D-95EA-6FAA280FBE71}" type="slidenum">
              <a:rPr lang="es-SV" smtClean="0"/>
              <a:pPr/>
              <a:t>8</a:t>
            </a:fld>
            <a:endParaRPr lang="es-SV" dirty="0"/>
          </a:p>
        </p:txBody>
      </p:sp>
    </p:spTree>
    <p:extLst>
      <p:ext uri="{BB962C8B-B14F-4D97-AF65-F5344CB8AC3E}">
        <p14:creationId xmlns:p14="http://schemas.microsoft.com/office/powerpoint/2010/main" val="34904487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p:spPr>
      </p:sp>
      <p:sp>
        <p:nvSpPr>
          <p:cNvPr id="3" name="2 Marcador de notas"/>
          <p:cNvSpPr>
            <a:spLocks noGrp="1"/>
          </p:cNvSpPr>
          <p:nvPr>
            <p:ph type="body" idx="1"/>
          </p:nvPr>
        </p:nvSpPr>
        <p:spPr/>
        <p:txBody>
          <a:bodyPr/>
          <a:lstStyle/>
          <a:p>
            <a:endParaRPr lang="es-SV" dirty="0"/>
          </a:p>
        </p:txBody>
      </p:sp>
      <p:sp>
        <p:nvSpPr>
          <p:cNvPr id="4" name="3 Marcador de número de diapositiva"/>
          <p:cNvSpPr>
            <a:spLocks noGrp="1"/>
          </p:cNvSpPr>
          <p:nvPr>
            <p:ph type="sldNum" sz="quarter" idx="10"/>
          </p:nvPr>
        </p:nvSpPr>
        <p:spPr/>
        <p:txBody>
          <a:bodyPr/>
          <a:lstStyle/>
          <a:p>
            <a:fld id="{38F7A1BA-6C66-461D-95EA-6FAA280FBE71}" type="slidenum">
              <a:rPr lang="es-SV" smtClean="0"/>
              <a:pPr/>
              <a:t>9</a:t>
            </a:fld>
            <a:endParaRPr lang="es-SV" dirty="0"/>
          </a:p>
        </p:txBody>
      </p:sp>
    </p:spTree>
    <p:extLst>
      <p:ext uri="{BB962C8B-B14F-4D97-AF65-F5344CB8AC3E}">
        <p14:creationId xmlns:p14="http://schemas.microsoft.com/office/powerpoint/2010/main" val="34904487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p:spPr>
      </p:sp>
      <p:sp>
        <p:nvSpPr>
          <p:cNvPr id="3" name="2 Marcador de notas"/>
          <p:cNvSpPr>
            <a:spLocks noGrp="1"/>
          </p:cNvSpPr>
          <p:nvPr>
            <p:ph type="body" idx="1"/>
          </p:nvPr>
        </p:nvSpPr>
        <p:spPr/>
        <p:txBody>
          <a:bodyPr/>
          <a:lstStyle/>
          <a:p>
            <a:endParaRPr lang="es-SV" dirty="0"/>
          </a:p>
        </p:txBody>
      </p:sp>
      <p:sp>
        <p:nvSpPr>
          <p:cNvPr id="4" name="3 Marcador de número de diapositiva"/>
          <p:cNvSpPr>
            <a:spLocks noGrp="1"/>
          </p:cNvSpPr>
          <p:nvPr>
            <p:ph type="sldNum" sz="quarter" idx="10"/>
          </p:nvPr>
        </p:nvSpPr>
        <p:spPr/>
        <p:txBody>
          <a:bodyPr/>
          <a:lstStyle/>
          <a:p>
            <a:fld id="{38F7A1BA-6C66-461D-95EA-6FAA280FBE71}" type="slidenum">
              <a:rPr lang="es-SV" smtClean="0"/>
              <a:pPr/>
              <a:t>10</a:t>
            </a:fld>
            <a:endParaRPr lang="es-SV" dirty="0"/>
          </a:p>
        </p:txBody>
      </p:sp>
    </p:spTree>
    <p:extLst>
      <p:ext uri="{BB962C8B-B14F-4D97-AF65-F5344CB8AC3E}">
        <p14:creationId xmlns:p14="http://schemas.microsoft.com/office/powerpoint/2010/main" val="3490448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p:spPr>
      </p:sp>
      <p:sp>
        <p:nvSpPr>
          <p:cNvPr id="3" name="2 Marcador de notas"/>
          <p:cNvSpPr>
            <a:spLocks noGrp="1"/>
          </p:cNvSpPr>
          <p:nvPr>
            <p:ph type="body" idx="1"/>
          </p:nvPr>
        </p:nvSpPr>
        <p:spPr/>
        <p:txBody>
          <a:bodyPr/>
          <a:lstStyle/>
          <a:p>
            <a:endParaRPr lang="es-SV" dirty="0"/>
          </a:p>
        </p:txBody>
      </p:sp>
      <p:sp>
        <p:nvSpPr>
          <p:cNvPr id="4" name="3 Marcador de número de diapositiva"/>
          <p:cNvSpPr>
            <a:spLocks noGrp="1"/>
          </p:cNvSpPr>
          <p:nvPr>
            <p:ph type="sldNum" sz="quarter" idx="10"/>
          </p:nvPr>
        </p:nvSpPr>
        <p:spPr/>
        <p:txBody>
          <a:bodyPr/>
          <a:lstStyle/>
          <a:p>
            <a:fld id="{38F7A1BA-6C66-461D-95EA-6FAA280FBE71}" type="slidenum">
              <a:rPr lang="es-SV" smtClean="0"/>
              <a:pPr/>
              <a:t>12</a:t>
            </a:fld>
            <a:endParaRPr lang="es-SV"/>
          </a:p>
        </p:txBody>
      </p:sp>
    </p:spTree>
    <p:extLst>
      <p:ext uri="{BB962C8B-B14F-4D97-AF65-F5344CB8AC3E}">
        <p14:creationId xmlns:p14="http://schemas.microsoft.com/office/powerpoint/2010/main" val="34904487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p:spPr>
      </p:sp>
      <p:sp>
        <p:nvSpPr>
          <p:cNvPr id="3" name="2 Marcador de notas"/>
          <p:cNvSpPr>
            <a:spLocks noGrp="1"/>
          </p:cNvSpPr>
          <p:nvPr>
            <p:ph type="body" idx="1"/>
          </p:nvPr>
        </p:nvSpPr>
        <p:spPr/>
        <p:txBody>
          <a:bodyPr/>
          <a:lstStyle/>
          <a:p>
            <a:endParaRPr lang="es-SV" dirty="0"/>
          </a:p>
        </p:txBody>
      </p:sp>
      <p:sp>
        <p:nvSpPr>
          <p:cNvPr id="4" name="3 Marcador de número de diapositiva"/>
          <p:cNvSpPr>
            <a:spLocks noGrp="1"/>
          </p:cNvSpPr>
          <p:nvPr>
            <p:ph type="sldNum" sz="quarter" idx="10"/>
          </p:nvPr>
        </p:nvSpPr>
        <p:spPr/>
        <p:txBody>
          <a:bodyPr/>
          <a:lstStyle/>
          <a:p>
            <a:fld id="{38F7A1BA-6C66-461D-95EA-6FAA280FBE71}" type="slidenum">
              <a:rPr lang="es-SV" smtClean="0"/>
              <a:pPr/>
              <a:t>13</a:t>
            </a:fld>
            <a:endParaRPr lang="es-SV"/>
          </a:p>
        </p:txBody>
      </p:sp>
    </p:spTree>
    <p:extLst>
      <p:ext uri="{BB962C8B-B14F-4D97-AF65-F5344CB8AC3E}">
        <p14:creationId xmlns:p14="http://schemas.microsoft.com/office/powerpoint/2010/main" val="3490448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p:spPr>
      </p:sp>
      <p:sp>
        <p:nvSpPr>
          <p:cNvPr id="3" name="2 Marcador de notas"/>
          <p:cNvSpPr>
            <a:spLocks noGrp="1"/>
          </p:cNvSpPr>
          <p:nvPr>
            <p:ph type="body" idx="1"/>
          </p:nvPr>
        </p:nvSpPr>
        <p:spPr/>
        <p:txBody>
          <a:bodyPr/>
          <a:lstStyle/>
          <a:p>
            <a:endParaRPr lang="es-SV" dirty="0"/>
          </a:p>
        </p:txBody>
      </p:sp>
      <p:sp>
        <p:nvSpPr>
          <p:cNvPr id="4" name="3 Marcador de número de diapositiva"/>
          <p:cNvSpPr>
            <a:spLocks noGrp="1"/>
          </p:cNvSpPr>
          <p:nvPr>
            <p:ph type="sldNum" sz="quarter" idx="10"/>
          </p:nvPr>
        </p:nvSpPr>
        <p:spPr/>
        <p:txBody>
          <a:bodyPr/>
          <a:lstStyle/>
          <a:p>
            <a:fld id="{38F7A1BA-6C66-461D-95EA-6FAA280FBE71}" type="slidenum">
              <a:rPr lang="es-SV" smtClean="0"/>
              <a:pPr/>
              <a:t>14</a:t>
            </a:fld>
            <a:endParaRPr lang="es-SV" dirty="0"/>
          </a:p>
        </p:txBody>
      </p:sp>
    </p:spTree>
    <p:extLst>
      <p:ext uri="{BB962C8B-B14F-4D97-AF65-F5344CB8AC3E}">
        <p14:creationId xmlns:p14="http://schemas.microsoft.com/office/powerpoint/2010/main" val="3490448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144588" y="685800"/>
            <a:ext cx="4568825" cy="3427413"/>
          </a:xfrm>
        </p:spPr>
      </p:sp>
      <p:sp>
        <p:nvSpPr>
          <p:cNvPr id="3" name="Marcador de notas 2"/>
          <p:cNvSpPr>
            <a:spLocks noGrp="1"/>
          </p:cNvSpPr>
          <p:nvPr>
            <p:ph type="body" idx="1"/>
          </p:nvPr>
        </p:nvSpPr>
        <p:spPr/>
        <p:txBody>
          <a:bodyPr/>
          <a:lstStyle/>
          <a:p>
            <a:endParaRPr lang="es-SV" dirty="0"/>
          </a:p>
        </p:txBody>
      </p:sp>
      <p:sp>
        <p:nvSpPr>
          <p:cNvPr id="4" name="Marcador de número de diapositiva 3"/>
          <p:cNvSpPr>
            <a:spLocks noGrp="1"/>
          </p:cNvSpPr>
          <p:nvPr>
            <p:ph type="sldNum" sz="quarter" idx="10"/>
          </p:nvPr>
        </p:nvSpPr>
        <p:spPr/>
        <p:txBody>
          <a:bodyPr/>
          <a:lstStyle/>
          <a:p>
            <a:fld id="{18FC5D02-7A93-479A-93CC-595A7AFC16BA}" type="slidenum">
              <a:rPr lang="es-SV" smtClean="0"/>
              <a:t>23</a:t>
            </a:fld>
            <a:endParaRPr lang="es-SV"/>
          </a:p>
        </p:txBody>
      </p:sp>
    </p:spTree>
    <p:extLst>
      <p:ext uri="{BB962C8B-B14F-4D97-AF65-F5344CB8AC3E}">
        <p14:creationId xmlns:p14="http://schemas.microsoft.com/office/powerpoint/2010/main" val="20396822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144588" y="685800"/>
            <a:ext cx="4568825" cy="3427413"/>
          </a:xfrm>
        </p:spPr>
      </p:sp>
      <p:sp>
        <p:nvSpPr>
          <p:cNvPr id="3" name="Marcador de notas 2"/>
          <p:cNvSpPr>
            <a:spLocks noGrp="1"/>
          </p:cNvSpPr>
          <p:nvPr>
            <p:ph type="body" idx="1"/>
          </p:nvPr>
        </p:nvSpPr>
        <p:spPr/>
        <p:txBody>
          <a:bodyPr/>
          <a:lstStyle/>
          <a:p>
            <a:endParaRPr lang="es-SV" dirty="0"/>
          </a:p>
        </p:txBody>
      </p:sp>
      <p:sp>
        <p:nvSpPr>
          <p:cNvPr id="4" name="Marcador de número de diapositiva 3"/>
          <p:cNvSpPr>
            <a:spLocks noGrp="1"/>
          </p:cNvSpPr>
          <p:nvPr>
            <p:ph type="sldNum" sz="quarter" idx="10"/>
          </p:nvPr>
        </p:nvSpPr>
        <p:spPr/>
        <p:txBody>
          <a:bodyPr/>
          <a:lstStyle/>
          <a:p>
            <a:fld id="{18FC5D02-7A93-479A-93CC-595A7AFC16BA}" type="slidenum">
              <a:rPr lang="es-SV" smtClean="0"/>
              <a:t>26</a:t>
            </a:fld>
            <a:endParaRPr lang="es-SV"/>
          </a:p>
        </p:txBody>
      </p:sp>
    </p:spTree>
    <p:extLst>
      <p:ext uri="{BB962C8B-B14F-4D97-AF65-F5344CB8AC3E}">
        <p14:creationId xmlns:p14="http://schemas.microsoft.com/office/powerpoint/2010/main" val="23779173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71364"/>
          <a:stretch/>
        </p:blipFill>
        <p:spPr bwMode="auto">
          <a:xfrm>
            <a:off x="0" y="6084984"/>
            <a:ext cx="3995936" cy="773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6" name="5 Marcador de número de diapositiva"/>
          <p:cNvSpPr>
            <a:spLocks noGrp="1"/>
          </p:cNvSpPr>
          <p:nvPr>
            <p:ph type="sldNum" sz="quarter" idx="12"/>
          </p:nvPr>
        </p:nvSpPr>
        <p:spPr>
          <a:xfrm>
            <a:off x="6876256" y="188640"/>
            <a:ext cx="2133600" cy="365125"/>
          </a:xfrm>
          <a:prstGeom prst="rect">
            <a:avLst/>
          </a:prstGeom>
        </p:spPr>
        <p:txBody>
          <a:bodyPr/>
          <a:lstStyle/>
          <a:p>
            <a:fld id="{0215171B-A228-411B-8A56-C9CAA9F08BD6}" type="slidenum">
              <a:rPr lang="es-MX" smtClean="0"/>
              <a:pPr/>
              <a:t>‹#›</a:t>
            </a:fld>
            <a:endParaRPr lang="es-MX"/>
          </a:p>
        </p:txBody>
      </p:sp>
    </p:spTree>
    <p:extLst>
      <p:ext uri="{BB962C8B-B14F-4D97-AF65-F5344CB8AC3E}">
        <p14:creationId xmlns:p14="http://schemas.microsoft.com/office/powerpoint/2010/main" val="75964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7" name="Picture 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71364"/>
          <a:stretch/>
        </p:blipFill>
        <p:spPr bwMode="auto">
          <a:xfrm>
            <a:off x="0" y="6084984"/>
            <a:ext cx="3995936" cy="773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 name="1 Título"/>
          <p:cNvSpPr>
            <a:spLocks noGrp="1"/>
          </p:cNvSpPr>
          <p:nvPr>
            <p:ph type="title"/>
          </p:nvPr>
        </p:nvSpPr>
        <p:spPr/>
        <p:txBody>
          <a:bodyPr/>
          <a:lstStyle/>
          <a:p>
            <a:r>
              <a:rPr lang="es-ES" dirty="0" smtClean="0"/>
              <a:t>Haga clic para modificar el estilo de título del patrón</a:t>
            </a:r>
            <a:endParaRPr lang="es-MX" dirty="0"/>
          </a:p>
        </p:txBody>
      </p:sp>
      <p:sp>
        <p:nvSpPr>
          <p:cNvPr id="3" name="2 Marcador de contenido"/>
          <p:cNvSpPr>
            <a:spLocks noGrp="1"/>
          </p:cNvSpPr>
          <p:nvPr>
            <p:ph idx="1"/>
          </p:nvPr>
        </p:nvSpPr>
        <p:spPr>
          <a:xfrm>
            <a:off x="457200" y="1600201"/>
            <a:ext cx="8291264" cy="4277072"/>
          </a:xfrm>
        </p:spPr>
        <p:txBody>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MX" dirty="0"/>
          </a:p>
        </p:txBody>
      </p:sp>
      <p:sp>
        <p:nvSpPr>
          <p:cNvPr id="6" name="5 Marcador de número de diapositiva"/>
          <p:cNvSpPr>
            <a:spLocks noGrp="1"/>
          </p:cNvSpPr>
          <p:nvPr>
            <p:ph type="sldNum" sz="quarter" idx="12"/>
          </p:nvPr>
        </p:nvSpPr>
        <p:spPr>
          <a:xfrm>
            <a:off x="6444208" y="0"/>
            <a:ext cx="2133600" cy="365125"/>
          </a:xfrm>
          <a:prstGeom prst="rect">
            <a:avLst/>
          </a:prstGeom>
        </p:spPr>
        <p:txBody>
          <a:bodyPr/>
          <a:lstStyle/>
          <a:p>
            <a:fld id="{0215171B-A228-411B-8A56-C9CAA9F08BD6}" type="slidenum">
              <a:rPr lang="es-MX" smtClean="0"/>
              <a:pPr/>
              <a:t>‹#›</a:t>
            </a:fld>
            <a:endParaRPr lang="es-MX" dirty="0"/>
          </a:p>
        </p:txBody>
      </p:sp>
    </p:spTree>
    <p:extLst>
      <p:ext uri="{BB962C8B-B14F-4D97-AF65-F5344CB8AC3E}">
        <p14:creationId xmlns:p14="http://schemas.microsoft.com/office/powerpoint/2010/main" val="339910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39552" y="2852936"/>
            <a:ext cx="7772400" cy="1362075"/>
          </a:xfrm>
        </p:spPr>
        <p:txBody>
          <a:bodyPr anchor="t"/>
          <a:lstStyle>
            <a:lvl1pPr algn="l">
              <a:defRPr sz="4000" b="1" cap="all"/>
            </a:lvl1pPr>
          </a:lstStyle>
          <a:p>
            <a:r>
              <a:rPr lang="es-ES" dirty="0" smtClean="0"/>
              <a:t>Haga clic para modificar el estilo de título del patrón</a:t>
            </a:r>
            <a:endParaRPr lang="es-MX" dirty="0"/>
          </a:p>
        </p:txBody>
      </p:sp>
      <p:sp>
        <p:nvSpPr>
          <p:cNvPr id="3" name="2 Marcador de texto"/>
          <p:cNvSpPr>
            <a:spLocks noGrp="1"/>
          </p:cNvSpPr>
          <p:nvPr>
            <p:ph type="body" idx="1"/>
          </p:nvPr>
        </p:nvSpPr>
        <p:spPr>
          <a:xfrm>
            <a:off x="539552" y="1196752"/>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dirty="0" smtClean="0"/>
              <a:t>Haga clic para modificar el estilo de texto del patrón</a:t>
            </a:r>
          </a:p>
        </p:txBody>
      </p:sp>
      <p:sp>
        <p:nvSpPr>
          <p:cNvPr id="6" name="5 Marcador de número de diapositiva"/>
          <p:cNvSpPr>
            <a:spLocks noGrp="1"/>
          </p:cNvSpPr>
          <p:nvPr>
            <p:ph type="sldNum" sz="quarter" idx="12"/>
          </p:nvPr>
        </p:nvSpPr>
        <p:spPr>
          <a:xfrm>
            <a:off x="6804248" y="188640"/>
            <a:ext cx="2133600" cy="365125"/>
          </a:xfrm>
          <a:prstGeom prst="rect">
            <a:avLst/>
          </a:prstGeom>
        </p:spPr>
        <p:txBody>
          <a:bodyPr/>
          <a:lstStyle/>
          <a:p>
            <a:fld id="{0215171B-A228-411B-8A56-C9CAA9F08BD6}" type="slidenum">
              <a:rPr lang="es-MX" smtClean="0"/>
              <a:pPr/>
              <a:t>‹#›</a:t>
            </a:fld>
            <a:endParaRPr lang="es-MX"/>
          </a:p>
        </p:txBody>
      </p:sp>
      <p:pic>
        <p:nvPicPr>
          <p:cNvPr id="8" name="Picture 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71364"/>
          <a:stretch/>
        </p:blipFill>
        <p:spPr bwMode="auto">
          <a:xfrm>
            <a:off x="0" y="6093296"/>
            <a:ext cx="3952973" cy="764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98750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9" name="Picture 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71364"/>
          <a:stretch/>
        </p:blipFill>
        <p:spPr bwMode="auto">
          <a:xfrm>
            <a:off x="17545" y="5961448"/>
            <a:ext cx="4338431" cy="88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 name="1 Título"/>
          <p:cNvSpPr>
            <a:spLocks noGrp="1"/>
          </p:cNvSpPr>
          <p:nvPr>
            <p:ph type="title"/>
          </p:nvPr>
        </p:nvSpPr>
        <p:spPr/>
        <p:txBody>
          <a:bodyPr/>
          <a:lstStyle/>
          <a:p>
            <a:r>
              <a:rPr lang="es-ES" dirty="0" smtClean="0"/>
              <a:t>Haga clic para modificar el estilo de título del patrón</a:t>
            </a:r>
            <a:endParaRPr lang="es-MX" dirty="0"/>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MX" dirty="0"/>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10" name="8 Marcador de número de diapositiva"/>
          <p:cNvSpPr>
            <a:spLocks noGrp="1"/>
          </p:cNvSpPr>
          <p:nvPr>
            <p:ph type="sldNum" sz="quarter" idx="12"/>
          </p:nvPr>
        </p:nvSpPr>
        <p:spPr>
          <a:xfrm>
            <a:off x="6732240" y="0"/>
            <a:ext cx="2133600" cy="365125"/>
          </a:xfrm>
          <a:prstGeom prst="rect">
            <a:avLst/>
          </a:prstGeom>
        </p:spPr>
        <p:txBody>
          <a:bodyPr/>
          <a:lstStyle/>
          <a:p>
            <a:fld id="{0215171B-A228-411B-8A56-C9CAA9F08BD6}" type="slidenum">
              <a:rPr lang="es-MX" smtClean="0"/>
              <a:pPr/>
              <a:t>‹#›</a:t>
            </a:fld>
            <a:endParaRPr lang="es-MX"/>
          </a:p>
        </p:txBody>
      </p:sp>
    </p:spTree>
    <p:extLst>
      <p:ext uri="{BB962C8B-B14F-4D97-AF65-F5344CB8AC3E}">
        <p14:creationId xmlns:p14="http://schemas.microsoft.com/office/powerpoint/2010/main" val="3512559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5" name="4 Marcador de número de diapositiva"/>
          <p:cNvSpPr>
            <a:spLocks noGrp="1"/>
          </p:cNvSpPr>
          <p:nvPr>
            <p:ph type="sldNum" sz="quarter" idx="12"/>
          </p:nvPr>
        </p:nvSpPr>
        <p:spPr>
          <a:xfrm>
            <a:off x="7010400" y="0"/>
            <a:ext cx="2133600" cy="365125"/>
          </a:xfrm>
          <a:prstGeom prst="rect">
            <a:avLst/>
          </a:prstGeom>
        </p:spPr>
        <p:txBody>
          <a:bodyPr/>
          <a:lstStyle/>
          <a:p>
            <a:fld id="{0215171B-A228-411B-8A56-C9CAA9F08BD6}" type="slidenum">
              <a:rPr lang="es-MX" smtClean="0"/>
              <a:pPr/>
              <a:t>‹#›</a:t>
            </a:fld>
            <a:endParaRPr lang="es-MX"/>
          </a:p>
        </p:txBody>
      </p:sp>
      <p:pic>
        <p:nvPicPr>
          <p:cNvPr id="7" name="Picture 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71364"/>
          <a:stretch/>
        </p:blipFill>
        <p:spPr bwMode="auto">
          <a:xfrm>
            <a:off x="17545" y="5915646"/>
            <a:ext cx="4563228" cy="929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8" name="Line 3"/>
          <p:cNvSpPr>
            <a:spLocks noChangeShapeType="1"/>
          </p:cNvSpPr>
          <p:nvPr userDrawn="1"/>
        </p:nvSpPr>
        <p:spPr bwMode="auto">
          <a:xfrm rot="10800000" flipH="1" flipV="1">
            <a:off x="1" y="1486370"/>
            <a:ext cx="9144000" cy="1"/>
          </a:xfrm>
          <a:prstGeom prst="line">
            <a:avLst/>
          </a:prstGeom>
          <a:noFill/>
          <a:ln w="38100">
            <a:solidFill>
              <a:srgbClr val="A3D979"/>
            </a:solidFill>
            <a:miter lim="800000"/>
            <a:headEnd/>
            <a:tailEnd/>
          </a:ln>
          <a:extLst>
            <a:ext uri="{909E8E84-426E-40DD-AFC4-6F175D3DCCD1}">
              <a14:hiddenFill xmlns:a14="http://schemas.microsoft.com/office/drawing/2010/main">
                <a:noFill/>
              </a14:hiddenFill>
            </a:ext>
          </a:extLst>
        </p:spPr>
        <p:txBody>
          <a:bodyPr lIns="0" tIns="0" rIns="0" bIns="0"/>
          <a:lstStyle/>
          <a:p>
            <a:endParaRPr lang="es-MX"/>
          </a:p>
        </p:txBody>
      </p:sp>
    </p:spTree>
    <p:extLst>
      <p:ext uri="{BB962C8B-B14F-4D97-AF65-F5344CB8AC3E}">
        <p14:creationId xmlns:p14="http://schemas.microsoft.com/office/powerpoint/2010/main" val="1955579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a:xfrm>
            <a:off x="6876256" y="0"/>
            <a:ext cx="2133600" cy="365125"/>
          </a:xfrm>
          <a:prstGeom prst="rect">
            <a:avLst/>
          </a:prstGeom>
        </p:spPr>
        <p:txBody>
          <a:bodyPr/>
          <a:lstStyle/>
          <a:p>
            <a:fld id="{0215171B-A228-411B-8A56-C9CAA9F08BD6}" type="slidenum">
              <a:rPr lang="es-MX" smtClean="0"/>
              <a:pPr/>
              <a:t>‹#›</a:t>
            </a:fld>
            <a:endParaRPr lang="es-MX"/>
          </a:p>
        </p:txBody>
      </p:sp>
      <p:pic>
        <p:nvPicPr>
          <p:cNvPr id="5" name="Picture 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71364"/>
          <a:stretch/>
        </p:blipFill>
        <p:spPr bwMode="auto">
          <a:xfrm>
            <a:off x="0" y="6112844"/>
            <a:ext cx="3851920" cy="745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117244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8" name="Picture 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71364"/>
          <a:stretch/>
        </p:blipFill>
        <p:spPr bwMode="auto">
          <a:xfrm>
            <a:off x="0" y="6126774"/>
            <a:ext cx="3779912" cy="73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dirty="0" smtClean="0"/>
              <a:t>Haga clic para modificar el estilo de texto del patrón</a:t>
            </a:r>
          </a:p>
        </p:txBody>
      </p:sp>
      <p:sp>
        <p:nvSpPr>
          <p:cNvPr id="7" name="6 Marcador de número de diapositiva"/>
          <p:cNvSpPr>
            <a:spLocks noGrp="1"/>
          </p:cNvSpPr>
          <p:nvPr>
            <p:ph type="sldNum" sz="quarter" idx="12"/>
          </p:nvPr>
        </p:nvSpPr>
        <p:spPr>
          <a:xfrm>
            <a:off x="7010400" y="-32919"/>
            <a:ext cx="2133600" cy="365125"/>
          </a:xfrm>
          <a:prstGeom prst="rect">
            <a:avLst/>
          </a:prstGeom>
        </p:spPr>
        <p:txBody>
          <a:bodyPr/>
          <a:lstStyle/>
          <a:p>
            <a:fld id="{0215171B-A228-411B-8A56-C9CAA9F08BD6}" type="slidenum">
              <a:rPr lang="es-MX" smtClean="0"/>
              <a:pPr/>
              <a:t>‹#›</a:t>
            </a:fld>
            <a:endParaRPr lang="es-MX"/>
          </a:p>
        </p:txBody>
      </p:sp>
    </p:spTree>
    <p:extLst>
      <p:ext uri="{BB962C8B-B14F-4D97-AF65-F5344CB8AC3E}">
        <p14:creationId xmlns:p14="http://schemas.microsoft.com/office/powerpoint/2010/main" val="27798363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8" name="Picture 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71364"/>
          <a:stretch/>
        </p:blipFill>
        <p:spPr bwMode="auto">
          <a:xfrm>
            <a:off x="0" y="6015334"/>
            <a:ext cx="4355976" cy="842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7" name="6 Marcador de número de diapositiva"/>
          <p:cNvSpPr>
            <a:spLocks noGrp="1"/>
          </p:cNvSpPr>
          <p:nvPr>
            <p:ph type="sldNum" sz="quarter" idx="12"/>
          </p:nvPr>
        </p:nvSpPr>
        <p:spPr>
          <a:xfrm>
            <a:off x="7010400" y="116632"/>
            <a:ext cx="2133600" cy="365125"/>
          </a:xfrm>
          <a:prstGeom prst="rect">
            <a:avLst/>
          </a:prstGeom>
        </p:spPr>
        <p:txBody>
          <a:bodyPr/>
          <a:lstStyle/>
          <a:p>
            <a:fld id="{0215171B-A228-411B-8A56-C9CAA9F08BD6}" type="slidenum">
              <a:rPr lang="es-MX" smtClean="0"/>
              <a:pPr/>
              <a:t>‹#›</a:t>
            </a:fld>
            <a:endParaRPr lang="es-MX"/>
          </a:p>
        </p:txBody>
      </p:sp>
    </p:spTree>
    <p:extLst>
      <p:ext uri="{BB962C8B-B14F-4D97-AF65-F5344CB8AC3E}">
        <p14:creationId xmlns:p14="http://schemas.microsoft.com/office/powerpoint/2010/main" val="1677293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7269F6C2-EBE0-4B04-9445-EF408DD54985}" type="datetimeFigureOut">
              <a:rPr lang="es-MX" smtClean="0"/>
              <a:pPr/>
              <a:t>12/09/2014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34A34611-C92C-4B84-A548-27707D901C64}" type="slidenum">
              <a:rPr lang="es-MX" smtClean="0"/>
              <a:pPr/>
              <a:t>‹#›</a:t>
            </a:fld>
            <a:endParaRPr lang="es-MX"/>
          </a:p>
        </p:txBody>
      </p:sp>
    </p:spTree>
    <p:extLst>
      <p:ext uri="{BB962C8B-B14F-4D97-AF65-F5344CB8AC3E}">
        <p14:creationId xmlns:p14="http://schemas.microsoft.com/office/powerpoint/2010/main" val="3482424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7269F6C2-EBE0-4B04-9445-EF408DD54985}" type="datetimeFigureOut">
              <a:rPr lang="es-MX" smtClean="0"/>
              <a:pPr/>
              <a:t>12/09/2014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34A34611-C92C-4B84-A548-27707D901C64}" type="slidenum">
              <a:rPr lang="es-MX" smtClean="0"/>
              <a:pPr/>
              <a:t>‹#›</a:t>
            </a:fld>
            <a:endParaRPr lang="es-MX"/>
          </a:p>
        </p:txBody>
      </p:sp>
    </p:spTree>
    <p:extLst>
      <p:ext uri="{BB962C8B-B14F-4D97-AF65-F5344CB8AC3E}">
        <p14:creationId xmlns:p14="http://schemas.microsoft.com/office/powerpoint/2010/main" val="3677312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899592" y="3212976"/>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899592" y="1700808"/>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pic>
        <p:nvPicPr>
          <p:cNvPr id="7" name="Picture 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71364"/>
          <a:stretch/>
        </p:blipFill>
        <p:spPr bwMode="auto">
          <a:xfrm>
            <a:off x="0" y="5089090"/>
            <a:ext cx="9144000" cy="1768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9824769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a:xfrm>
            <a:off x="7010400" y="188640"/>
            <a:ext cx="2133600" cy="365125"/>
          </a:xfrm>
        </p:spPr>
        <p:txBody>
          <a:bodyPr/>
          <a:lstStyle/>
          <a:p>
            <a:fld id="{34A34611-C92C-4B84-A548-27707D901C64}" type="slidenum">
              <a:rPr lang="es-MX" smtClean="0"/>
              <a:pPr/>
              <a:t>‹#›</a:t>
            </a:fld>
            <a:endParaRPr lang="es-MX"/>
          </a:p>
        </p:txBody>
      </p:sp>
      <p:pic>
        <p:nvPicPr>
          <p:cNvPr id="5" name="Picture 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71364"/>
          <a:stretch/>
        </p:blipFill>
        <p:spPr bwMode="auto">
          <a:xfrm>
            <a:off x="0" y="5089090"/>
            <a:ext cx="9144000" cy="1768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7461996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7269F6C2-EBE0-4B04-9445-EF408DD54985}" type="datetimeFigureOut">
              <a:rPr lang="es-MX" smtClean="0"/>
              <a:pPr/>
              <a:t>12/09/2014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34A34611-C92C-4B84-A548-27707D901C64}" type="slidenum">
              <a:rPr lang="es-MX" smtClean="0"/>
              <a:pPr/>
              <a:t>‹#›</a:t>
            </a:fld>
            <a:endParaRPr lang="es-MX"/>
          </a:p>
        </p:txBody>
      </p:sp>
    </p:spTree>
    <p:extLst>
      <p:ext uri="{BB962C8B-B14F-4D97-AF65-F5344CB8AC3E}">
        <p14:creationId xmlns:p14="http://schemas.microsoft.com/office/powerpoint/2010/main" val="883803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7269F6C2-EBE0-4B04-9445-EF408DD54985}" type="datetimeFigureOut">
              <a:rPr lang="es-MX" smtClean="0"/>
              <a:pPr/>
              <a:t>12/09/2014</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34A34611-C92C-4B84-A548-27707D901C64}" type="slidenum">
              <a:rPr lang="es-MX" smtClean="0"/>
              <a:pPr/>
              <a:t>‹#›</a:t>
            </a:fld>
            <a:endParaRPr lang="es-MX"/>
          </a:p>
        </p:txBody>
      </p:sp>
    </p:spTree>
    <p:extLst>
      <p:ext uri="{BB962C8B-B14F-4D97-AF65-F5344CB8AC3E}">
        <p14:creationId xmlns:p14="http://schemas.microsoft.com/office/powerpoint/2010/main" val="30007467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7269F6C2-EBE0-4B04-9445-EF408DD54985}" type="datetimeFigureOut">
              <a:rPr lang="es-MX" smtClean="0"/>
              <a:pPr/>
              <a:t>12/09/2014</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34A34611-C92C-4B84-A548-27707D901C64}" type="slidenum">
              <a:rPr lang="es-MX" smtClean="0"/>
              <a:pPr/>
              <a:t>‹#›</a:t>
            </a:fld>
            <a:endParaRPr lang="es-MX"/>
          </a:p>
        </p:txBody>
      </p:sp>
    </p:spTree>
    <p:extLst>
      <p:ext uri="{BB962C8B-B14F-4D97-AF65-F5344CB8AC3E}">
        <p14:creationId xmlns:p14="http://schemas.microsoft.com/office/powerpoint/2010/main" val="41459123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269F6C2-EBE0-4B04-9445-EF408DD54985}" type="datetimeFigureOut">
              <a:rPr lang="es-MX" smtClean="0"/>
              <a:pPr/>
              <a:t>12/09/2014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34A34611-C92C-4B84-A548-27707D901C64}" type="slidenum">
              <a:rPr lang="es-MX" smtClean="0"/>
              <a:pPr/>
              <a:t>‹#›</a:t>
            </a:fld>
            <a:endParaRPr lang="es-MX"/>
          </a:p>
        </p:txBody>
      </p:sp>
    </p:spTree>
    <p:extLst>
      <p:ext uri="{BB962C8B-B14F-4D97-AF65-F5344CB8AC3E}">
        <p14:creationId xmlns:p14="http://schemas.microsoft.com/office/powerpoint/2010/main" val="37428838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269F6C2-EBE0-4B04-9445-EF408DD54985}" type="datetimeFigureOut">
              <a:rPr lang="es-MX" smtClean="0"/>
              <a:pPr/>
              <a:t>12/09/2014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34A34611-C92C-4B84-A548-27707D901C64}" type="slidenum">
              <a:rPr lang="es-MX" smtClean="0"/>
              <a:pPr/>
              <a:t>‹#›</a:t>
            </a:fld>
            <a:endParaRPr lang="es-MX"/>
          </a:p>
        </p:txBody>
      </p:sp>
    </p:spTree>
    <p:extLst>
      <p:ext uri="{BB962C8B-B14F-4D97-AF65-F5344CB8AC3E}">
        <p14:creationId xmlns:p14="http://schemas.microsoft.com/office/powerpoint/2010/main" val="13786063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7269F6C2-EBE0-4B04-9445-EF408DD54985}" type="datetimeFigureOut">
              <a:rPr lang="es-MX" smtClean="0"/>
              <a:pPr/>
              <a:t>12/09/2014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34A34611-C92C-4B84-A548-27707D901C64}" type="slidenum">
              <a:rPr lang="es-MX" smtClean="0"/>
              <a:pPr/>
              <a:t>‹#›</a:t>
            </a:fld>
            <a:endParaRPr lang="es-MX"/>
          </a:p>
        </p:txBody>
      </p:sp>
    </p:spTree>
    <p:extLst>
      <p:ext uri="{BB962C8B-B14F-4D97-AF65-F5344CB8AC3E}">
        <p14:creationId xmlns:p14="http://schemas.microsoft.com/office/powerpoint/2010/main" val="20776352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7269F6C2-EBE0-4B04-9445-EF408DD54985}" type="datetimeFigureOut">
              <a:rPr lang="es-MX" smtClean="0"/>
              <a:pPr/>
              <a:t>12/09/2014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34A34611-C92C-4B84-A548-27707D901C64}" type="slidenum">
              <a:rPr lang="es-MX" smtClean="0"/>
              <a:pPr/>
              <a:t>‹#›</a:t>
            </a:fld>
            <a:endParaRPr lang="es-MX"/>
          </a:p>
        </p:txBody>
      </p:sp>
    </p:spTree>
    <p:extLst>
      <p:ext uri="{BB962C8B-B14F-4D97-AF65-F5344CB8AC3E}">
        <p14:creationId xmlns:p14="http://schemas.microsoft.com/office/powerpoint/2010/main" val="467244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MX" dirty="0"/>
          </a:p>
        </p:txBody>
      </p:sp>
      <p:pic>
        <p:nvPicPr>
          <p:cNvPr id="7" name="Picture 1"/>
          <p:cNvPicPr>
            <a:picLocks noChangeAspect="1" noChangeArrowheads="1"/>
          </p:cNvPicPr>
          <p:nvPr userDrawn="1"/>
        </p:nvPicPr>
        <p:blipFill rotWithShape="1">
          <a:blip r:embed="rId10" cstate="print">
            <a:extLst>
              <a:ext uri="{28A0092B-C50C-407E-A947-70E740481C1C}">
                <a14:useLocalDpi xmlns:a14="http://schemas.microsoft.com/office/drawing/2010/main" val="0"/>
              </a:ext>
            </a:extLst>
          </a:blip>
          <a:srcRect t="71364"/>
          <a:stretch/>
        </p:blipFill>
        <p:spPr bwMode="auto">
          <a:xfrm>
            <a:off x="0" y="5973544"/>
            <a:ext cx="4572000" cy="884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8" name="Line 3"/>
          <p:cNvSpPr>
            <a:spLocks noChangeShapeType="1"/>
          </p:cNvSpPr>
          <p:nvPr userDrawn="1"/>
        </p:nvSpPr>
        <p:spPr bwMode="auto">
          <a:xfrm rot="10800000" flipH="1" flipV="1">
            <a:off x="0" y="980729"/>
            <a:ext cx="9143999" cy="2"/>
          </a:xfrm>
          <a:prstGeom prst="line">
            <a:avLst/>
          </a:prstGeom>
          <a:noFill/>
          <a:ln w="38100">
            <a:solidFill>
              <a:srgbClr val="A3D979"/>
            </a:solidFill>
            <a:miter lim="800000"/>
            <a:headEnd/>
            <a:tailEnd/>
          </a:ln>
          <a:extLst>
            <a:ext uri="{909E8E84-426E-40DD-AFC4-6F175D3DCCD1}">
              <a14:hiddenFill xmlns:a14="http://schemas.microsoft.com/office/drawing/2010/main">
                <a:noFill/>
              </a14:hiddenFill>
            </a:ext>
          </a:extLst>
        </p:spPr>
        <p:txBody>
          <a:bodyPr lIns="0" tIns="0" rIns="0" bIns="0"/>
          <a:lstStyle/>
          <a:p>
            <a:endParaRPr lang="es-MX"/>
          </a:p>
        </p:txBody>
      </p:sp>
    </p:spTree>
    <p:extLst>
      <p:ext uri="{BB962C8B-B14F-4D97-AF65-F5344CB8AC3E}">
        <p14:creationId xmlns:p14="http://schemas.microsoft.com/office/powerpoint/2010/main" val="1146801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69F6C2-EBE0-4B04-9445-EF408DD54985}" type="datetimeFigureOut">
              <a:rPr lang="es-MX" smtClean="0"/>
              <a:pPr/>
              <a:t>12/09/2014</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A34611-C92C-4B84-A548-27707D901C64}" type="slidenum">
              <a:rPr lang="es-MX" smtClean="0"/>
              <a:pPr/>
              <a:t>‹#›</a:t>
            </a:fld>
            <a:endParaRPr lang="es-MX"/>
          </a:p>
        </p:txBody>
      </p:sp>
    </p:spTree>
    <p:extLst>
      <p:ext uri="{BB962C8B-B14F-4D97-AF65-F5344CB8AC3E}">
        <p14:creationId xmlns:p14="http://schemas.microsoft.com/office/powerpoint/2010/main" val="337074909"/>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5" r:id="rId4"/>
    <p:sldLayoutId id="2147483662" r:id="rId5"/>
    <p:sldLayoutId id="2147483663" r:id="rId6"/>
    <p:sldLayoutId id="2147483664" r:id="rId7"/>
    <p:sldLayoutId id="2147483666" r:id="rId8"/>
    <p:sldLayoutId id="2147483667" r:id="rId9"/>
    <p:sldLayoutId id="2147483668" r:id="rId10"/>
    <p:sldLayoutId id="214748366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jpeg"/><Relationship Id="rId1" Type="http://schemas.openxmlformats.org/officeDocument/2006/relationships/slideLayout" Target="../slideLayouts/slideLayout9.xml"/><Relationship Id="rId5" Type="http://schemas.openxmlformats.org/officeDocument/2006/relationships/image" Target="../media/image8.pn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25.pn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diagramLayout" Target="../diagrams/layout2.xml"/><Relationship Id="rId7" Type="http://schemas.openxmlformats.org/officeDocument/2006/relationships/image" Target="../media/image31.emf"/><Relationship Id="rId12" Type="http://schemas.openxmlformats.org/officeDocument/2006/relationships/image" Target="../media/image36.png"/><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11" Type="http://schemas.openxmlformats.org/officeDocument/2006/relationships/image" Target="../media/image35.png"/><Relationship Id="rId5" Type="http://schemas.openxmlformats.org/officeDocument/2006/relationships/diagramColors" Target="../diagrams/colors2.xml"/><Relationship Id="rId10" Type="http://schemas.openxmlformats.org/officeDocument/2006/relationships/image" Target="../media/image34.emf"/><Relationship Id="rId4" Type="http://schemas.openxmlformats.org/officeDocument/2006/relationships/diagramQuickStyle" Target="../diagrams/quickStyle2.xml"/><Relationship Id="rId9"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mailto:gflores@cne.gob.sv"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lum bright="70000" contrast="-70000"/>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a:solidFill>
            <a:schemeClr val="accent1"/>
          </a:solidFill>
        </p:spPr>
      </p:pic>
      <p:cxnSp>
        <p:nvCxnSpPr>
          <p:cNvPr id="12" name="11 Conector recto"/>
          <p:cNvCxnSpPr/>
          <p:nvPr/>
        </p:nvCxnSpPr>
        <p:spPr>
          <a:xfrm flipV="1">
            <a:off x="6660232" y="0"/>
            <a:ext cx="0" cy="685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10 Conector recto"/>
          <p:cNvCxnSpPr/>
          <p:nvPr/>
        </p:nvCxnSpPr>
        <p:spPr>
          <a:xfrm>
            <a:off x="0" y="3284984"/>
            <a:ext cx="9144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5" name="4 Imagen"/>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04248" y="5100548"/>
            <a:ext cx="1656184" cy="1568812"/>
          </a:xfrm>
          <a:prstGeom prst="rect">
            <a:avLst/>
          </a:prstGeom>
        </p:spPr>
      </p:pic>
      <p:pic>
        <p:nvPicPr>
          <p:cNvPr id="6" name="Picture 2" descr="C:\Users\dmurcia.CNE\Desktop\ORGANIZANDO\Logos\LOGO.png"/>
          <p:cNvPicPr>
            <a:picLocks noChangeAspect="1" noChangeArrowheads="1"/>
          </p:cNvPicPr>
          <p:nvPr/>
        </p:nvPicPr>
        <p:blipFill>
          <a:blip r:embed="rId5" cstate="print">
            <a:clrChange>
              <a:clrFrom>
                <a:srgbClr val="000000">
                  <a:alpha val="0"/>
                </a:srgbClr>
              </a:clrFrom>
              <a:clrTo>
                <a:srgbClr val="000000">
                  <a:alpha val="0"/>
                </a:srgbClr>
              </a:clrTo>
            </a:clrChange>
          </a:blip>
          <a:srcRect/>
          <a:stretch>
            <a:fillRect/>
          </a:stretch>
        </p:blipFill>
        <p:spPr bwMode="auto">
          <a:xfrm>
            <a:off x="361296" y="5082996"/>
            <a:ext cx="1440160" cy="1120124"/>
          </a:xfrm>
          <a:prstGeom prst="rect">
            <a:avLst/>
          </a:prstGeom>
          <a:solidFill>
            <a:schemeClr val="bg1"/>
          </a:solidFill>
        </p:spPr>
      </p:pic>
      <p:cxnSp>
        <p:nvCxnSpPr>
          <p:cNvPr id="8" name="7 Conector recto"/>
          <p:cNvCxnSpPr/>
          <p:nvPr/>
        </p:nvCxnSpPr>
        <p:spPr>
          <a:xfrm>
            <a:off x="0" y="1628800"/>
            <a:ext cx="9144000" cy="0"/>
          </a:xfrm>
          <a:prstGeom prst="line">
            <a:avLst/>
          </a:prstGeom>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1 Título"/>
          <p:cNvSpPr txBox="1">
            <a:spLocks/>
          </p:cNvSpPr>
          <p:nvPr/>
        </p:nvSpPr>
        <p:spPr>
          <a:xfrm>
            <a:off x="0" y="0"/>
            <a:ext cx="3851920" cy="14847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2800" b="0" i="0" u="none" strike="noStrike" kern="1200" cap="none" spc="0" normalizeH="0" baseline="0" noProof="0" dirty="0" smtClean="0">
                <a:ln>
                  <a:noFill/>
                </a:ln>
                <a:solidFill>
                  <a:srgbClr val="0070C0"/>
                </a:solidFill>
                <a:effectLst/>
                <a:uLnTx/>
                <a:uFillTx/>
                <a:latin typeface="Century Gothic" pitchFamily="34" charset="0"/>
                <a:ea typeface="+mj-ea"/>
                <a:cs typeface="+mj-cs"/>
              </a:rPr>
              <a:t>Dirección de Energías Renovables</a:t>
            </a:r>
            <a:endParaRPr kumimoji="0" lang="es-MX" sz="2800" b="0" i="0" u="none" strike="noStrike" kern="1200" cap="none" spc="0" normalizeH="0" baseline="0" noProof="0" dirty="0">
              <a:ln>
                <a:noFill/>
              </a:ln>
              <a:solidFill>
                <a:srgbClr val="0070C0"/>
              </a:solidFill>
              <a:effectLst/>
              <a:uLnTx/>
              <a:uFillTx/>
              <a:latin typeface="Century Gothic" pitchFamily="34" charset="0"/>
              <a:ea typeface="+mj-ea"/>
              <a:cs typeface="+mj-cs"/>
            </a:endParaRPr>
          </a:p>
        </p:txBody>
      </p:sp>
      <p:cxnSp>
        <p:nvCxnSpPr>
          <p:cNvPr id="15" name="14 Conector recto"/>
          <p:cNvCxnSpPr/>
          <p:nvPr/>
        </p:nvCxnSpPr>
        <p:spPr>
          <a:xfrm>
            <a:off x="3851920" y="980728"/>
            <a:ext cx="280831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17 Conector recto"/>
          <p:cNvCxnSpPr/>
          <p:nvPr/>
        </p:nvCxnSpPr>
        <p:spPr>
          <a:xfrm>
            <a:off x="2483768" y="1412776"/>
            <a:ext cx="0" cy="25922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1 CuadroTexto"/>
          <p:cNvSpPr txBox="1"/>
          <p:nvPr/>
        </p:nvSpPr>
        <p:spPr>
          <a:xfrm>
            <a:off x="586408" y="2268959"/>
            <a:ext cx="5832648" cy="461665"/>
          </a:xfrm>
          <a:prstGeom prst="rect">
            <a:avLst/>
          </a:prstGeom>
          <a:noFill/>
        </p:spPr>
        <p:txBody>
          <a:bodyPr wrap="square" rtlCol="0">
            <a:spAutoFit/>
          </a:bodyPr>
          <a:lstStyle/>
          <a:p>
            <a:pPr algn="ctr">
              <a:spcBef>
                <a:spcPct val="0"/>
              </a:spcBef>
              <a:defRPr/>
            </a:pPr>
            <a:r>
              <a:rPr lang="es-MX" sz="2400" dirty="0">
                <a:solidFill>
                  <a:srgbClr val="0070C0"/>
                </a:solidFill>
                <a:latin typeface="Century Gothic" pitchFamily="34" charset="0"/>
                <a:ea typeface="+mj-ea"/>
                <a:cs typeface="+mj-cs"/>
              </a:rPr>
              <a:t>CONSEJO NACIONAL DE ENERGIA </a:t>
            </a:r>
            <a:endParaRPr lang="es-SV" sz="2400" dirty="0">
              <a:solidFill>
                <a:srgbClr val="0070C0"/>
              </a:solidFill>
              <a:latin typeface="Century Gothic" pitchFamily="34" charset="0"/>
              <a:ea typeface="+mj-ea"/>
              <a:cs typeface="+mj-cs"/>
            </a:endParaRPr>
          </a:p>
        </p:txBody>
      </p:sp>
    </p:spTree>
    <p:extLst>
      <p:ext uri="{BB962C8B-B14F-4D97-AF65-F5344CB8AC3E}">
        <p14:creationId xmlns:p14="http://schemas.microsoft.com/office/powerpoint/2010/main" val="12086212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602398" y="2458711"/>
            <a:ext cx="6294495" cy="2308898"/>
          </a:xfrm>
          <a:prstGeom prst="rect">
            <a:avLst/>
          </a:prstGeom>
        </p:spPr>
        <p:txBody>
          <a:bodyPr vert="horz" lIns="103867" tIns="51933" rIns="103867" bIns="51933" rtlCol="0" anchor="ctr">
            <a:normAutofit/>
          </a:bodyPr>
          <a:lstStyle>
            <a:lvl1pPr algn="l" defTabSz="914400" rtl="0" eaLnBrk="1" latinLnBrk="0" hangingPunct="1">
              <a:spcBef>
                <a:spcPct val="0"/>
              </a:spcBef>
              <a:buNone/>
              <a:defRPr kumimoji="0" lang="es-ES" sz="3000" b="1" kern="1200" cap="all">
                <a:solidFill>
                  <a:schemeClr val="tx1"/>
                </a:solidFill>
                <a:latin typeface="+mj-lt"/>
                <a:ea typeface="+mj-ea"/>
                <a:cs typeface="+mj-cs"/>
              </a:defRPr>
            </a:lvl1pPr>
          </a:lstStyle>
          <a:p>
            <a:r>
              <a:rPr lang="es-MX" sz="2800" dirty="0">
                <a:latin typeface="Century Gothic" pitchFamily="34" charset="0"/>
              </a:rPr>
              <a:t>El CNE y la Política Energética </a:t>
            </a:r>
            <a:r>
              <a:rPr lang="es-MX" sz="2800" dirty="0" smtClean="0">
                <a:latin typeface="Century Gothic" pitchFamily="34" charset="0"/>
              </a:rPr>
              <a:t>Nacional</a:t>
            </a:r>
            <a:r>
              <a:rPr lang="es-SV" sz="2700" dirty="0">
                <a:latin typeface="Cambria" pitchFamily="18" charset="0"/>
              </a:rPr>
              <a:t>.</a:t>
            </a:r>
            <a:endParaRPr lang="es-MX" sz="2800" dirty="0">
              <a:latin typeface="Century Gothic" pitchFamily="34" charset="0"/>
            </a:endParaRPr>
          </a:p>
        </p:txBody>
      </p:sp>
      <p:sp>
        <p:nvSpPr>
          <p:cNvPr id="9" name="Oval 6"/>
          <p:cNvSpPr/>
          <p:nvPr/>
        </p:nvSpPr>
        <p:spPr>
          <a:xfrm>
            <a:off x="527017" y="2407521"/>
            <a:ext cx="2009602" cy="2411278"/>
          </a:xfrm>
          <a:prstGeom prst="ellipse">
            <a:avLst/>
          </a:prstGeom>
          <a:solidFill>
            <a:srgbClr val="589A08"/>
          </a:solidFill>
          <a:ln w="8255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3867" tIns="51933" rIns="103867" bIns="51933" rtlCol="0" anchor="ctr"/>
          <a:lstStyle/>
          <a:p>
            <a:pPr algn="ctr"/>
            <a:r>
              <a:rPr kumimoji="0" lang="es-ES"/>
              <a:t>             </a:t>
            </a:r>
          </a:p>
        </p:txBody>
      </p:sp>
      <p:sp>
        <p:nvSpPr>
          <p:cNvPr id="10" name="TextBox 5"/>
          <p:cNvSpPr txBox="1"/>
          <p:nvPr/>
        </p:nvSpPr>
        <p:spPr>
          <a:xfrm>
            <a:off x="864230" y="2026014"/>
            <a:ext cx="1190875" cy="3074924"/>
          </a:xfrm>
          <a:prstGeom prst="rect">
            <a:avLst/>
          </a:prstGeom>
          <a:noFill/>
        </p:spPr>
        <p:txBody>
          <a:bodyPr wrap="square" lIns="103867" tIns="51933" rIns="103867" bIns="51933" rtlCol="0">
            <a:spAutoFit/>
          </a:bodyPr>
          <a:lstStyle/>
          <a:p>
            <a:r>
              <a:rPr lang="es-ES" sz="19300" b="1" dirty="0" smtClean="0">
                <a:solidFill>
                  <a:schemeClr val="bg1">
                    <a:alpha val="40000"/>
                  </a:schemeClr>
                </a:solidFill>
                <a:cs typeface="Arial" pitchFamily="34" charset="0"/>
              </a:rPr>
              <a:t>1</a:t>
            </a:r>
            <a:endParaRPr lang="es-ES" sz="19300" b="1" dirty="0">
              <a:solidFill>
                <a:schemeClr val="bg1">
                  <a:alpha val="40000"/>
                </a:schemeClr>
              </a:solidFill>
              <a:cs typeface="Arial"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 y="6183709"/>
            <a:ext cx="91567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79061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Rectángulo"/>
          <p:cNvSpPr/>
          <p:nvPr/>
        </p:nvSpPr>
        <p:spPr>
          <a:xfrm>
            <a:off x="0" y="2034342"/>
            <a:ext cx="5508104" cy="24253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12" name="11 Rectángulo"/>
          <p:cNvSpPr/>
          <p:nvPr/>
        </p:nvSpPr>
        <p:spPr>
          <a:xfrm>
            <a:off x="323528" y="1988838"/>
            <a:ext cx="4536504" cy="830997"/>
          </a:xfrm>
          <a:prstGeom prst="rect">
            <a:avLst/>
          </a:prstGeom>
        </p:spPr>
        <p:txBody>
          <a:bodyPr wrap="square">
            <a:spAutoFit/>
          </a:bodyPr>
          <a:lstStyle/>
          <a:p>
            <a:pPr algn="just"/>
            <a:r>
              <a:rPr lang="es-SV" sz="1600" dirty="0" smtClean="0">
                <a:latin typeface="Century Gothic" pitchFamily="34" charset="0"/>
              </a:rPr>
              <a:t>La energía es un bien de utilidad pública y el Estado debe garantizar que toda la población pueda hacer uso de ésta.</a:t>
            </a:r>
          </a:p>
        </p:txBody>
      </p:sp>
      <p:sp>
        <p:nvSpPr>
          <p:cNvPr id="17" name="16 Rectángulo"/>
          <p:cNvSpPr/>
          <p:nvPr/>
        </p:nvSpPr>
        <p:spPr>
          <a:xfrm>
            <a:off x="1907704" y="4365104"/>
            <a:ext cx="7236296" cy="216024"/>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16" name="15 Rectángulo"/>
          <p:cNvSpPr/>
          <p:nvPr/>
        </p:nvSpPr>
        <p:spPr>
          <a:xfrm>
            <a:off x="1835696" y="3140966"/>
            <a:ext cx="7308304" cy="216024"/>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8" name="7 Flecha abajo"/>
          <p:cNvSpPr/>
          <p:nvPr/>
        </p:nvSpPr>
        <p:spPr>
          <a:xfrm rot="5400000">
            <a:off x="6425951" y="-9127"/>
            <a:ext cx="1152129" cy="4283967"/>
          </a:xfrm>
          <a:prstGeom prst="downArrow">
            <a:avLst>
              <a:gd name="adj1" fmla="val 69372"/>
              <a:gd name="adj2" fmla="val 38675"/>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1300"/>
          </a:p>
        </p:txBody>
      </p:sp>
      <p:sp>
        <p:nvSpPr>
          <p:cNvPr id="2" name="1 Título"/>
          <p:cNvSpPr>
            <a:spLocks noGrp="1"/>
          </p:cNvSpPr>
          <p:nvPr>
            <p:ph type="ctrTitle"/>
          </p:nvPr>
        </p:nvSpPr>
        <p:spPr>
          <a:xfrm>
            <a:off x="323528" y="44624"/>
            <a:ext cx="8496944" cy="936104"/>
          </a:xfrm>
        </p:spPr>
        <p:txBody>
          <a:bodyPr>
            <a:noAutofit/>
          </a:bodyPr>
          <a:lstStyle/>
          <a:p>
            <a:pPr marL="457200" indent="-457200"/>
            <a:r>
              <a:rPr lang="es-MX" sz="3200" dirty="0" smtClean="0">
                <a:solidFill>
                  <a:schemeClr val="tx2"/>
                </a:solidFill>
                <a:latin typeface="Century Gothic" pitchFamily="34" charset="0"/>
              </a:rPr>
              <a:t>El CNE y la Política Energética Nacional</a:t>
            </a: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51520" y="3068960"/>
            <a:ext cx="1872208" cy="2687267"/>
          </a:xfrm>
          <a:prstGeom prst="rect">
            <a:avLst/>
          </a:prstGeom>
          <a:noFill/>
          <a:ln>
            <a:noFill/>
          </a:ln>
          <a:effectLst>
            <a:outerShdw blurRad="50800" dist="38100" dir="16200000" rotWithShape="0">
              <a:prstClr val="black">
                <a:alpha val="40000"/>
              </a:prstClr>
            </a:outerShdw>
          </a:effectLst>
          <a:scene3d>
            <a:camera prst="perspectiveHeroicExtremeRightFacing"/>
            <a:lightRig rig="threePt" dir="t"/>
          </a:scene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Rectángulo"/>
          <p:cNvSpPr/>
          <p:nvPr/>
        </p:nvSpPr>
        <p:spPr>
          <a:xfrm>
            <a:off x="1979712" y="2614260"/>
            <a:ext cx="6912768" cy="3046988"/>
          </a:xfrm>
          <a:prstGeom prst="rect">
            <a:avLst/>
          </a:prstGeom>
        </p:spPr>
        <p:txBody>
          <a:bodyPr wrap="square">
            <a:spAutoFit/>
          </a:bodyPr>
          <a:lstStyle/>
          <a:p>
            <a:pPr algn="just"/>
            <a:endParaRPr lang="es-SV" sz="1600" dirty="0" smtClean="0">
              <a:latin typeface="Century Gothic" pitchFamily="34" charset="0"/>
            </a:endParaRPr>
          </a:p>
          <a:p>
            <a:pPr lvl="0" algn="just"/>
            <a:endParaRPr lang="es-SV" sz="1600" dirty="0" smtClean="0">
              <a:latin typeface="Century Gothic" pitchFamily="34" charset="0"/>
            </a:endParaRPr>
          </a:p>
          <a:p>
            <a:pPr lvl="1" algn="just"/>
            <a:r>
              <a:rPr lang="es-SV" sz="1600" dirty="0" smtClean="0">
                <a:latin typeface="Century Gothic" pitchFamily="34" charset="0"/>
              </a:rPr>
              <a:t>Es parte del “desarrollo sustentable “, satisface las necesidades del presente sin menoscabar la capacidad de las futuras generaciones de satisfacer sus propias necesidades”.</a:t>
            </a:r>
          </a:p>
          <a:p>
            <a:pPr lvl="1" algn="just"/>
            <a:endParaRPr lang="es-SV" sz="1600" dirty="0" smtClean="0">
              <a:latin typeface="Century Gothic" pitchFamily="34" charset="0"/>
            </a:endParaRPr>
          </a:p>
          <a:p>
            <a:pPr lvl="0" algn="just"/>
            <a:endParaRPr lang="es-MX" sz="1600" dirty="0" smtClean="0">
              <a:latin typeface="Century Gothic" pitchFamily="34" charset="0"/>
            </a:endParaRPr>
          </a:p>
          <a:p>
            <a:pPr lvl="2" algn="just"/>
            <a:r>
              <a:rPr lang="es-SV" sz="1600" dirty="0" smtClean="0">
                <a:latin typeface="Century Gothic" pitchFamily="34" charset="0"/>
              </a:rPr>
              <a:t>Es un emprendimiento de mediano y largo plazo que debe desarrollarse en situaciones de poder compartido en la que concurren con sus correspondientes roles, el Estado y la inversión privada.</a:t>
            </a:r>
          </a:p>
          <a:p>
            <a:pPr marL="180975" lvl="0" indent="-180975" algn="just"/>
            <a:endParaRPr lang="es-SV" sz="1600" dirty="0" smtClean="0">
              <a:latin typeface="Century Gothic" pitchFamily="34" charset="0"/>
            </a:endParaRPr>
          </a:p>
        </p:txBody>
      </p:sp>
      <p:sp>
        <p:nvSpPr>
          <p:cNvPr id="11" name="10 CuadroTexto"/>
          <p:cNvSpPr txBox="1"/>
          <p:nvPr/>
        </p:nvSpPr>
        <p:spPr>
          <a:xfrm>
            <a:off x="5508104" y="1772814"/>
            <a:ext cx="931876" cy="830997"/>
          </a:xfrm>
          <a:prstGeom prst="rect">
            <a:avLst/>
          </a:prstGeom>
          <a:noFill/>
        </p:spPr>
        <p:txBody>
          <a:bodyPr wrap="square" rtlCol="0">
            <a:spAutoFit/>
          </a:bodyPr>
          <a:lstStyle/>
          <a:p>
            <a:r>
              <a:rPr lang="es-MX" sz="4800" dirty="0" smtClean="0">
                <a:solidFill>
                  <a:schemeClr val="tx1">
                    <a:lumMod val="65000"/>
                    <a:lumOff val="35000"/>
                  </a:schemeClr>
                </a:solidFill>
                <a:latin typeface="Century Gothic" pitchFamily="34" charset="0"/>
              </a:rPr>
              <a:t>P</a:t>
            </a:r>
            <a:endParaRPr lang="es-SV" sz="4800" dirty="0">
              <a:solidFill>
                <a:schemeClr val="tx1">
                  <a:lumMod val="65000"/>
                  <a:lumOff val="35000"/>
                </a:schemeClr>
              </a:solidFill>
              <a:latin typeface="Century Gothic" pitchFamily="34" charset="0"/>
            </a:endParaRPr>
          </a:p>
        </p:txBody>
      </p:sp>
      <p:sp>
        <p:nvSpPr>
          <p:cNvPr id="13" name="12 CuadroTexto"/>
          <p:cNvSpPr txBox="1"/>
          <p:nvPr/>
        </p:nvSpPr>
        <p:spPr>
          <a:xfrm>
            <a:off x="5638868" y="1838227"/>
            <a:ext cx="3600400" cy="707886"/>
          </a:xfrm>
          <a:prstGeom prst="rect">
            <a:avLst/>
          </a:prstGeom>
          <a:noFill/>
        </p:spPr>
        <p:txBody>
          <a:bodyPr wrap="square" rtlCol="0">
            <a:spAutoFit/>
          </a:bodyPr>
          <a:lstStyle/>
          <a:p>
            <a:r>
              <a:rPr lang="es-MX" sz="2000" dirty="0" smtClean="0">
                <a:solidFill>
                  <a:schemeClr val="tx1">
                    <a:lumMod val="75000"/>
                    <a:lumOff val="25000"/>
                  </a:schemeClr>
                </a:solidFill>
                <a:latin typeface="Century Gothic" pitchFamily="34" charset="0"/>
              </a:rPr>
              <a:t>    principios de la</a:t>
            </a:r>
          </a:p>
          <a:p>
            <a:r>
              <a:rPr lang="es-MX" sz="2000" dirty="0" smtClean="0">
                <a:solidFill>
                  <a:schemeClr val="tx1">
                    <a:lumMod val="75000"/>
                    <a:lumOff val="25000"/>
                  </a:schemeClr>
                </a:solidFill>
                <a:latin typeface="Century Gothic" pitchFamily="34" charset="0"/>
              </a:rPr>
              <a:t>olítica Energética Nacional</a:t>
            </a:r>
            <a:endParaRPr lang="es-SV" sz="2000" dirty="0">
              <a:solidFill>
                <a:schemeClr val="tx1">
                  <a:lumMod val="75000"/>
                  <a:lumOff val="25000"/>
                </a:schemeClr>
              </a:solidFill>
              <a:latin typeface="Century Gothic" pitchFamily="34" charset="0"/>
            </a:endParaRPr>
          </a:p>
        </p:txBody>
      </p:sp>
    </p:spTree>
    <p:extLst>
      <p:ext uri="{BB962C8B-B14F-4D97-AF65-F5344CB8AC3E}">
        <p14:creationId xmlns:p14="http://schemas.microsoft.com/office/powerpoint/2010/main" val="9672450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4624"/>
            <a:ext cx="8229600" cy="648072"/>
          </a:xfrm>
        </p:spPr>
        <p:txBody>
          <a:bodyPr>
            <a:noAutofit/>
          </a:bodyPr>
          <a:lstStyle/>
          <a:p>
            <a:r>
              <a:rPr lang="es-SV" sz="2800" dirty="0" smtClean="0">
                <a:solidFill>
                  <a:schemeClr val="tx2"/>
                </a:solidFill>
                <a:latin typeface="Century Gothic" pitchFamily="34" charset="0"/>
              </a:rPr>
              <a:t>Objetivos Generales de la Política Energética</a:t>
            </a:r>
            <a:endParaRPr lang="es-SV" sz="2800" dirty="0">
              <a:solidFill>
                <a:schemeClr val="tx2"/>
              </a:solidFill>
              <a:latin typeface="Century Gothic" pitchFamily="34" charset="0"/>
            </a:endParaRPr>
          </a:p>
        </p:txBody>
      </p:sp>
      <p:sp>
        <p:nvSpPr>
          <p:cNvPr id="23" name="22 Rectángulo"/>
          <p:cNvSpPr/>
          <p:nvPr/>
        </p:nvSpPr>
        <p:spPr>
          <a:xfrm>
            <a:off x="5940152" y="4265711"/>
            <a:ext cx="3024336" cy="1765137"/>
          </a:xfrm>
          <a:prstGeom prst="rect">
            <a:avLst/>
          </a:prstGeom>
          <a:solidFill>
            <a:schemeClr val="accent5">
              <a:lumMod val="60000"/>
              <a:lumOff val="40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24" name="23 Rectángulo"/>
          <p:cNvSpPr/>
          <p:nvPr/>
        </p:nvSpPr>
        <p:spPr>
          <a:xfrm>
            <a:off x="107504" y="4104456"/>
            <a:ext cx="3672408" cy="2348880"/>
          </a:xfrm>
          <a:prstGeom prst="rect">
            <a:avLst/>
          </a:prstGeom>
          <a:solidFill>
            <a:schemeClr val="accent6">
              <a:lumMod val="60000"/>
              <a:lumOff val="40000"/>
              <a:alpha val="80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26" name="25 Rectángulo"/>
          <p:cNvSpPr/>
          <p:nvPr/>
        </p:nvSpPr>
        <p:spPr>
          <a:xfrm>
            <a:off x="2555776" y="2321496"/>
            <a:ext cx="5256584" cy="1512168"/>
          </a:xfrm>
          <a:prstGeom prst="rect">
            <a:avLst/>
          </a:prstGeom>
          <a:solidFill>
            <a:srgbClr val="92D050"/>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27" name="26 Rectángulo"/>
          <p:cNvSpPr/>
          <p:nvPr/>
        </p:nvSpPr>
        <p:spPr>
          <a:xfrm>
            <a:off x="1331640" y="953344"/>
            <a:ext cx="5256584" cy="1296144"/>
          </a:xfrm>
          <a:prstGeom prst="rect">
            <a:avLst/>
          </a:prstGeom>
          <a:solidFill>
            <a:schemeClr val="tx2">
              <a:lumMod val="60000"/>
              <a:lumOff val="40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29" name="28 Rectángulo redondeado"/>
          <p:cNvSpPr/>
          <p:nvPr/>
        </p:nvSpPr>
        <p:spPr>
          <a:xfrm>
            <a:off x="694008" y="1115832"/>
            <a:ext cx="2664296" cy="93610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lvl="0"/>
            <a:r>
              <a:rPr lang="es-SV" sz="1200" b="1" u="sng" dirty="0" smtClean="0">
                <a:latin typeface="Century Gothic" pitchFamily="34" charset="0"/>
              </a:rPr>
              <a:t>Garantizar un abastecimiento de energía</a:t>
            </a:r>
            <a:r>
              <a:rPr lang="es-SV" sz="1200" dirty="0" smtClean="0">
                <a:latin typeface="Century Gothic" pitchFamily="34" charset="0"/>
              </a:rPr>
              <a:t> oportuno, continuo, de calidad, generalizado y a precios razonables a toda la población.</a:t>
            </a:r>
            <a:endParaRPr lang="es-SV" sz="1200" dirty="0">
              <a:latin typeface="Century Gothic" pitchFamily="34" charset="0"/>
            </a:endParaRPr>
          </a:p>
        </p:txBody>
      </p:sp>
      <p:sp>
        <p:nvSpPr>
          <p:cNvPr id="30" name="29 Rectángulo redondeado"/>
          <p:cNvSpPr/>
          <p:nvPr/>
        </p:nvSpPr>
        <p:spPr>
          <a:xfrm>
            <a:off x="4283968" y="2537520"/>
            <a:ext cx="4536504" cy="115212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lvl="0" algn="just"/>
            <a:r>
              <a:rPr lang="es-SV" sz="1200" dirty="0" smtClean="0"/>
              <a:t>Recuperar el papel del Estado en el desarrollo del sector energético, </a:t>
            </a:r>
            <a:r>
              <a:rPr lang="es-SV" sz="1200" b="1" u="sng" dirty="0" smtClean="0"/>
              <a:t>fortaleciendo el marco institucional</a:t>
            </a:r>
            <a:r>
              <a:rPr lang="es-SV" sz="1200" dirty="0" smtClean="0"/>
              <a:t> y legal que promueva, oriente y regule el desarrollo del mismo, superando los vacíos y debilidades existentes que impiden la protección legal de las personas usuarias de estos servicios.</a:t>
            </a:r>
            <a:endParaRPr lang="es-SV" sz="1200" dirty="0"/>
          </a:p>
        </p:txBody>
      </p:sp>
      <p:sp>
        <p:nvSpPr>
          <p:cNvPr id="31" name="30 Rectángulo redondeado"/>
          <p:cNvSpPr/>
          <p:nvPr/>
        </p:nvSpPr>
        <p:spPr>
          <a:xfrm>
            <a:off x="377064" y="3833664"/>
            <a:ext cx="3690880" cy="115212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s-SV" sz="1200" b="1" u="sng" dirty="0" smtClean="0">
                <a:latin typeface="Century Gothic" pitchFamily="34" charset="0"/>
              </a:rPr>
              <a:t>Reducir la dependencia energética del petróleo</a:t>
            </a:r>
            <a:r>
              <a:rPr lang="es-SV" sz="1200" dirty="0" smtClean="0">
                <a:latin typeface="Century Gothic" pitchFamily="34" charset="0"/>
              </a:rPr>
              <a:t>, fomentando las fuentes de energía renovables, la cultura de uso racional de la energía y la innovación tecnológica.</a:t>
            </a:r>
            <a:endParaRPr lang="en-US" sz="1200" dirty="0" smtClean="0">
              <a:latin typeface="Century Gothic" pitchFamily="34" charset="0"/>
            </a:endParaRPr>
          </a:p>
        </p:txBody>
      </p:sp>
      <p:sp>
        <p:nvSpPr>
          <p:cNvPr id="32" name="31 Rectángulo redondeado"/>
          <p:cNvSpPr/>
          <p:nvPr/>
        </p:nvSpPr>
        <p:spPr>
          <a:xfrm>
            <a:off x="4499992" y="4481736"/>
            <a:ext cx="2952328" cy="136815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es-SV" sz="1200" b="1" u="sng" dirty="0" smtClean="0">
                <a:latin typeface="Century Gothic" pitchFamily="34" charset="0"/>
              </a:rPr>
              <a:t>Minimizar los impactos ambientales y sociales de los proyectos energéticos</a:t>
            </a:r>
            <a:r>
              <a:rPr lang="es-SV" sz="1200" dirty="0" smtClean="0">
                <a:latin typeface="Century Gothic" pitchFamily="34" charset="0"/>
              </a:rPr>
              <a:t>, así como aquellos que propician el cambio climático.</a:t>
            </a:r>
            <a:endParaRPr lang="en-US" sz="1200" dirty="0">
              <a:latin typeface="Century Gothic" pitchFamily="34" charset="0"/>
            </a:endParaRPr>
          </a:p>
        </p:txBody>
      </p:sp>
      <p:pic>
        <p:nvPicPr>
          <p:cNvPr id="33" name="Picture 8" descr="https://encrypted-tbn2.gstatic.com/images?q=tbn:ANd9GcSPsuZA0XFDk2o2NQw3I1qqYdKlrWRfodxqdnCZiJcD0NE28q07YA"/>
          <p:cNvPicPr>
            <a:picLocks noChangeAspect="1" noChangeArrowheads="1"/>
          </p:cNvPicPr>
          <p:nvPr/>
        </p:nvPicPr>
        <p:blipFill>
          <a:blip r:embed="rId2" cstate="print"/>
          <a:srcRect/>
          <a:stretch>
            <a:fillRect/>
          </a:stretch>
        </p:blipFill>
        <p:spPr bwMode="auto">
          <a:xfrm>
            <a:off x="3502320" y="1187840"/>
            <a:ext cx="1479823" cy="8314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4" name="Picture 10" descr="https://encrypted-tbn3.gstatic.com/images?q=tbn:ANd9GcQXlBmZWwWZoIvec6DEfmU-f78CF1ky7dr-bWgHuiLzgJ0Bm9G-"/>
          <p:cNvPicPr>
            <a:picLocks noChangeAspect="1" noChangeArrowheads="1"/>
          </p:cNvPicPr>
          <p:nvPr/>
        </p:nvPicPr>
        <p:blipFill>
          <a:blip r:embed="rId3" cstate="print"/>
          <a:srcRect/>
          <a:stretch>
            <a:fillRect/>
          </a:stretch>
        </p:blipFill>
        <p:spPr bwMode="auto">
          <a:xfrm>
            <a:off x="5148064" y="1187840"/>
            <a:ext cx="1213696" cy="79744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6" name="35 Elipse"/>
          <p:cNvSpPr/>
          <p:nvPr/>
        </p:nvSpPr>
        <p:spPr>
          <a:xfrm>
            <a:off x="251520" y="1313384"/>
            <a:ext cx="504056" cy="504056"/>
          </a:xfrm>
          <a:prstGeom prst="ellipse">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dirty="0" smtClean="0"/>
              <a:t>1</a:t>
            </a:r>
            <a:endParaRPr lang="es-SV" sz="2400" dirty="0"/>
          </a:p>
        </p:txBody>
      </p:sp>
      <p:pic>
        <p:nvPicPr>
          <p:cNvPr id="41" name="Picture 12" descr="https://encrypted-tbn2.gstatic.com/images?q=tbn:ANd9GcTYDXkA-0wzQWlGQH8Y4OHttfmrl7vwmlzugAf76ATVx2IY0y5uTA"/>
          <p:cNvPicPr>
            <a:picLocks noChangeAspect="1" noChangeArrowheads="1"/>
          </p:cNvPicPr>
          <p:nvPr/>
        </p:nvPicPr>
        <p:blipFill>
          <a:blip r:embed="rId4" cstate="print"/>
          <a:srcRect/>
          <a:stretch>
            <a:fillRect/>
          </a:stretch>
        </p:blipFill>
        <p:spPr bwMode="auto">
          <a:xfrm>
            <a:off x="2843808" y="2493220"/>
            <a:ext cx="1135013" cy="113501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42" name="41 Elipse"/>
          <p:cNvSpPr/>
          <p:nvPr/>
        </p:nvSpPr>
        <p:spPr>
          <a:xfrm>
            <a:off x="8460432" y="3401616"/>
            <a:ext cx="504056" cy="504056"/>
          </a:xfrm>
          <a:prstGeom prst="ellipse">
            <a:avLst/>
          </a:prstGeom>
          <a:solidFill>
            <a:srgbClr val="92D050"/>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dirty="0" smtClean="0">
                <a:solidFill>
                  <a:schemeClr val="tx1"/>
                </a:solidFill>
              </a:rPr>
              <a:t>2</a:t>
            </a:r>
            <a:endParaRPr lang="es-SV" sz="2400" dirty="0">
              <a:solidFill>
                <a:schemeClr val="tx1"/>
              </a:solidFill>
            </a:endParaRPr>
          </a:p>
        </p:txBody>
      </p:sp>
      <p:pic>
        <p:nvPicPr>
          <p:cNvPr id="44" name="Picture 14" descr="https://encrypted-tbn1.gstatic.com/images?q=tbn:ANd9GcRii4DFx2lADEPbtBlPAjy3qq1m9FoGjr2KiEzBg7AV7e9MRzKE"/>
          <p:cNvPicPr>
            <a:picLocks noChangeAspect="1" noChangeArrowheads="1"/>
          </p:cNvPicPr>
          <p:nvPr/>
        </p:nvPicPr>
        <p:blipFill>
          <a:blip r:embed="rId5" cstate="print">
            <a:duotone>
              <a:prstClr val="black"/>
              <a:schemeClr val="accent3">
                <a:tint val="45000"/>
                <a:satMod val="400000"/>
              </a:schemeClr>
            </a:duotone>
          </a:blip>
          <a:srcRect/>
          <a:stretch>
            <a:fillRect/>
          </a:stretch>
        </p:blipFill>
        <p:spPr bwMode="auto">
          <a:xfrm>
            <a:off x="233048" y="5695048"/>
            <a:ext cx="648072" cy="542264"/>
          </a:xfrm>
          <a:prstGeom prst="rect">
            <a:avLst/>
          </a:prstGeom>
          <a:ln>
            <a:noFill/>
          </a:ln>
          <a:effectLst>
            <a:softEdge rad="112500"/>
          </a:effectLst>
        </p:spPr>
      </p:pic>
      <p:pic>
        <p:nvPicPr>
          <p:cNvPr id="46" name="Picture 18" descr="https://encrypted-tbn1.gstatic.com/images?q=tbn:ANd9GcRXEYqrlPND9KrjWk9uoTL4fI_JY2WOQyHynReMWZmmlAWnC2g8eQ"/>
          <p:cNvPicPr>
            <a:picLocks noChangeAspect="1" noChangeArrowheads="1"/>
          </p:cNvPicPr>
          <p:nvPr/>
        </p:nvPicPr>
        <p:blipFill>
          <a:blip r:embed="rId6" cstate="print"/>
          <a:srcRect/>
          <a:stretch>
            <a:fillRect/>
          </a:stretch>
        </p:blipFill>
        <p:spPr bwMode="auto">
          <a:xfrm>
            <a:off x="953128" y="5301208"/>
            <a:ext cx="598060" cy="9102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9" name="48 Elipse"/>
          <p:cNvSpPr/>
          <p:nvPr/>
        </p:nvSpPr>
        <p:spPr>
          <a:xfrm>
            <a:off x="1547664" y="3501008"/>
            <a:ext cx="504056" cy="504056"/>
          </a:xfrm>
          <a:prstGeom prst="ellipse">
            <a:avLst/>
          </a:prstGeom>
          <a:solidFill>
            <a:schemeClr val="accent6">
              <a:lumMod val="60000"/>
              <a:lumOff val="4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dirty="0" smtClean="0">
                <a:solidFill>
                  <a:schemeClr val="tx1"/>
                </a:solidFill>
              </a:rPr>
              <a:t>3</a:t>
            </a:r>
            <a:endParaRPr lang="es-SV" sz="2400" dirty="0">
              <a:solidFill>
                <a:schemeClr val="tx1"/>
              </a:solidFill>
            </a:endParaRPr>
          </a:p>
        </p:txBody>
      </p:sp>
      <p:pic>
        <p:nvPicPr>
          <p:cNvPr id="51" name="Picture 20" descr="https://encrypted-tbn3.gstatic.com/images?q=tbn:ANd9GcSfZtV9ZTerDMplGes7XuYE8BmGdqXvxeaPlp4iksxl_l5pWcQnIDUNoA"/>
          <p:cNvPicPr>
            <a:picLocks noChangeAspect="1" noChangeArrowheads="1"/>
          </p:cNvPicPr>
          <p:nvPr/>
        </p:nvPicPr>
        <p:blipFill>
          <a:blip r:embed="rId7" cstate="print"/>
          <a:srcRect r="5501" b="6898"/>
          <a:stretch>
            <a:fillRect/>
          </a:stretch>
        </p:blipFill>
        <p:spPr bwMode="auto">
          <a:xfrm>
            <a:off x="1691680" y="5085184"/>
            <a:ext cx="1728192" cy="11521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2" name="Picture 22" descr="https://encrypted-tbn0.gstatic.com/images?q=tbn:ANd9GcSThL7jBLdoKswP9o0KBan-7GPyG9knrrNrNyYjE8AYjJBlMIRd"/>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7236296" y="4049688"/>
            <a:ext cx="1800200" cy="1800201"/>
          </a:xfrm>
          <a:prstGeom prst="rect">
            <a:avLst/>
          </a:prstGeom>
          <a:ln>
            <a:noFill/>
          </a:ln>
          <a:effectLst>
            <a:outerShdw blurRad="292100" dist="139700" dir="2700000" algn="tl" rotWithShape="0">
              <a:srgbClr val="333333">
                <a:alpha val="65000"/>
              </a:srgbClr>
            </a:outerShdw>
          </a:effectLst>
        </p:spPr>
      </p:pic>
      <p:sp>
        <p:nvSpPr>
          <p:cNvPr id="54" name="53 Elipse"/>
          <p:cNvSpPr/>
          <p:nvPr/>
        </p:nvSpPr>
        <p:spPr>
          <a:xfrm>
            <a:off x="5436096" y="4121696"/>
            <a:ext cx="504056" cy="504056"/>
          </a:xfrm>
          <a:prstGeom prst="ellipse">
            <a:avLst/>
          </a:prstGeom>
          <a:solidFill>
            <a:schemeClr val="accent5">
              <a:lumMod val="60000"/>
              <a:lumOff val="4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dirty="0" smtClean="0">
                <a:solidFill>
                  <a:schemeClr val="tx1"/>
                </a:solidFill>
              </a:rPr>
              <a:t>4</a:t>
            </a:r>
            <a:endParaRPr lang="es-SV" sz="2400" dirty="0">
              <a:solidFill>
                <a:schemeClr val="tx1"/>
              </a:solidFill>
            </a:endParaRPr>
          </a:p>
        </p:txBody>
      </p:sp>
    </p:spTree>
    <p:extLst>
      <p:ext uri="{BB962C8B-B14F-4D97-AF65-F5344CB8AC3E}">
        <p14:creationId xmlns:p14="http://schemas.microsoft.com/office/powerpoint/2010/main" val="29452983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
          <p:cNvSpPr>
            <a:spLocks noChangeArrowheads="1"/>
          </p:cNvSpPr>
          <p:nvPr/>
        </p:nvSpPr>
        <p:spPr bwMode="auto">
          <a:xfrm>
            <a:off x="323528" y="1484784"/>
            <a:ext cx="8352928" cy="41699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lnSpc>
                <a:spcPct val="114000"/>
              </a:lnSpc>
            </a:pPr>
            <a:r>
              <a:rPr lang="es-SV" i="1" dirty="0" smtClean="0">
                <a:latin typeface="Century Gothic" pitchFamily="34" charset="0"/>
              </a:rPr>
              <a:t>« Las </a:t>
            </a:r>
            <a:r>
              <a:rPr lang="es-SV" i="1" dirty="0">
                <a:latin typeface="Century Gothic" pitchFamily="34" charset="0"/>
              </a:rPr>
              <a:t>Líneas Estratégicas de la Política Energética dan solución a los desafíos previamente planteados y consideran un proceso de consulta a los principales actores del sector </a:t>
            </a:r>
            <a:r>
              <a:rPr lang="es-SV" i="1" dirty="0" smtClean="0">
                <a:latin typeface="Century Gothic" pitchFamily="34" charset="0"/>
              </a:rPr>
              <a:t>energético »</a:t>
            </a:r>
          </a:p>
          <a:p>
            <a:pPr algn="just">
              <a:lnSpc>
                <a:spcPct val="114000"/>
              </a:lnSpc>
            </a:pPr>
            <a:endParaRPr lang="es-SV" i="1" dirty="0">
              <a:latin typeface="Century Gothic" pitchFamily="34" charset="0"/>
            </a:endParaRPr>
          </a:p>
          <a:p>
            <a:pPr algn="just">
              <a:lnSpc>
                <a:spcPct val="114000"/>
              </a:lnSpc>
            </a:pPr>
            <a:endParaRPr lang="es-MX" i="1" dirty="0" smtClean="0">
              <a:latin typeface="Century Gothic" pitchFamily="34" charset="0"/>
            </a:endParaRPr>
          </a:p>
          <a:p>
            <a:pPr marL="457200" indent="-457200" algn="just">
              <a:lnSpc>
                <a:spcPct val="114000"/>
              </a:lnSpc>
              <a:buFont typeface="+mj-lt"/>
              <a:buAutoNum type="arabicPeriod"/>
            </a:pPr>
            <a:r>
              <a:rPr lang="es-SV" dirty="0" smtClean="0">
                <a:effectLst>
                  <a:outerShdw blurRad="38100" dist="38100" dir="2700000" algn="tl">
                    <a:srgbClr val="000000">
                      <a:alpha val="43137"/>
                    </a:srgbClr>
                  </a:outerShdw>
                </a:effectLst>
                <a:latin typeface="Century Gothic" pitchFamily="34" charset="0"/>
              </a:rPr>
              <a:t>Diversificación de la matriz energética y fomento a las fuentes renovables de energía</a:t>
            </a:r>
          </a:p>
          <a:p>
            <a:pPr marL="457200" indent="-457200" algn="just">
              <a:lnSpc>
                <a:spcPct val="114000"/>
              </a:lnSpc>
              <a:buFont typeface="+mj-lt"/>
              <a:buAutoNum type="arabicPeriod"/>
            </a:pPr>
            <a:r>
              <a:rPr lang="es-SV" dirty="0" smtClean="0">
                <a:latin typeface="Century Gothic" pitchFamily="34" charset="0"/>
              </a:rPr>
              <a:t>Fortalecimiento de la institucionalidad del sector energético y protección al usuario</a:t>
            </a:r>
          </a:p>
          <a:p>
            <a:pPr marL="457200" indent="-457200" algn="just">
              <a:lnSpc>
                <a:spcPct val="114000"/>
              </a:lnSpc>
              <a:buFont typeface="+mj-lt"/>
              <a:buAutoNum type="arabicPeriod"/>
            </a:pPr>
            <a:r>
              <a:rPr lang="es-SV" dirty="0" smtClean="0">
                <a:latin typeface="Century Gothic" pitchFamily="34" charset="0"/>
              </a:rPr>
              <a:t>Promoción de una cultura de eficiencia y ahorro energético</a:t>
            </a:r>
          </a:p>
          <a:p>
            <a:pPr marL="457200" indent="-457200" algn="just">
              <a:lnSpc>
                <a:spcPct val="114000"/>
              </a:lnSpc>
              <a:buFont typeface="+mj-lt"/>
              <a:buAutoNum type="arabicPeriod"/>
            </a:pPr>
            <a:r>
              <a:rPr lang="es-SV" dirty="0" smtClean="0">
                <a:latin typeface="Century Gothic" pitchFamily="34" charset="0"/>
              </a:rPr>
              <a:t>Ampliación de cobertura y tarifas sociales preferentes</a:t>
            </a:r>
          </a:p>
          <a:p>
            <a:pPr marL="457200" indent="-457200" algn="just">
              <a:lnSpc>
                <a:spcPct val="114000"/>
              </a:lnSpc>
              <a:buFont typeface="+mj-lt"/>
              <a:buAutoNum type="arabicPeriod"/>
            </a:pPr>
            <a:r>
              <a:rPr lang="es-SV" dirty="0" smtClean="0">
                <a:latin typeface="Century Gothic" pitchFamily="34" charset="0"/>
              </a:rPr>
              <a:t>Innovación y desarrollo tecnológico</a:t>
            </a:r>
          </a:p>
          <a:p>
            <a:pPr marL="457200" indent="-457200" algn="just">
              <a:lnSpc>
                <a:spcPct val="114000"/>
              </a:lnSpc>
              <a:buFont typeface="+mj-lt"/>
              <a:buAutoNum type="arabicPeriod"/>
            </a:pPr>
            <a:r>
              <a:rPr lang="es-SV" dirty="0" smtClean="0">
                <a:latin typeface="Century Gothic" pitchFamily="34" charset="0"/>
              </a:rPr>
              <a:t>Integración energética regional</a:t>
            </a:r>
            <a:endParaRPr lang="es-SV" i="1" dirty="0" smtClean="0">
              <a:latin typeface="Century Gothic" pitchFamily="34" charset="0"/>
            </a:endParaRPr>
          </a:p>
        </p:txBody>
      </p:sp>
      <p:sp>
        <p:nvSpPr>
          <p:cNvPr id="2" name="1 Título"/>
          <p:cNvSpPr>
            <a:spLocks noGrp="1"/>
          </p:cNvSpPr>
          <p:nvPr>
            <p:ph type="ctrTitle"/>
          </p:nvPr>
        </p:nvSpPr>
        <p:spPr>
          <a:xfrm>
            <a:off x="251520" y="-27383"/>
            <a:ext cx="8568952" cy="1008112"/>
          </a:xfrm>
        </p:spPr>
        <p:txBody>
          <a:bodyPr>
            <a:normAutofit/>
          </a:bodyPr>
          <a:lstStyle/>
          <a:p>
            <a:r>
              <a:rPr lang="es-SV" sz="2500" dirty="0" smtClean="0">
                <a:solidFill>
                  <a:schemeClr val="tx2">
                    <a:lumMod val="75000"/>
                  </a:schemeClr>
                </a:solidFill>
                <a:latin typeface="Century Gothic" pitchFamily="34" charset="0"/>
              </a:rPr>
              <a:t>Líneas Estratégicas de la Política Energética Nacional</a:t>
            </a:r>
            <a:endParaRPr lang="es-SV" sz="2500" dirty="0">
              <a:solidFill>
                <a:schemeClr val="tx2">
                  <a:lumMod val="75000"/>
                </a:schemeClr>
              </a:solidFill>
              <a:latin typeface="Century Gothic" pitchFamily="34" charset="0"/>
            </a:endParaRPr>
          </a:p>
        </p:txBody>
      </p:sp>
    </p:spTree>
    <p:extLst>
      <p:ext uri="{BB962C8B-B14F-4D97-AF65-F5344CB8AC3E}">
        <p14:creationId xmlns:p14="http://schemas.microsoft.com/office/powerpoint/2010/main" val="9027034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602398" y="2458711"/>
            <a:ext cx="6294495" cy="2308898"/>
          </a:xfrm>
          <a:prstGeom prst="rect">
            <a:avLst/>
          </a:prstGeom>
        </p:spPr>
        <p:txBody>
          <a:bodyPr vert="horz" lIns="103867" tIns="51933" rIns="103867" bIns="51933" rtlCol="0" anchor="ctr">
            <a:normAutofit/>
          </a:bodyPr>
          <a:lstStyle>
            <a:lvl1pPr algn="l" defTabSz="914400" rtl="0" eaLnBrk="1" latinLnBrk="0" hangingPunct="1">
              <a:spcBef>
                <a:spcPct val="0"/>
              </a:spcBef>
              <a:buNone/>
              <a:defRPr kumimoji="0" lang="es-ES" sz="3000" b="1" kern="1200" cap="all">
                <a:solidFill>
                  <a:schemeClr val="tx1"/>
                </a:solidFill>
                <a:latin typeface="+mj-lt"/>
                <a:ea typeface="+mj-ea"/>
                <a:cs typeface="+mj-cs"/>
              </a:defRPr>
            </a:lvl1pPr>
          </a:lstStyle>
          <a:p>
            <a:pPr>
              <a:lnSpc>
                <a:spcPct val="150000"/>
              </a:lnSpc>
            </a:pPr>
            <a:r>
              <a:rPr lang="es-MX" sz="2800" dirty="0">
                <a:latin typeface="Century Gothic" pitchFamily="34" charset="0"/>
              </a:rPr>
              <a:t>El Marco regulatorio de las Energías Renovables </a:t>
            </a:r>
          </a:p>
        </p:txBody>
      </p:sp>
      <p:sp>
        <p:nvSpPr>
          <p:cNvPr id="9" name="Oval 6"/>
          <p:cNvSpPr/>
          <p:nvPr/>
        </p:nvSpPr>
        <p:spPr>
          <a:xfrm>
            <a:off x="527017" y="2407521"/>
            <a:ext cx="2009602" cy="2411278"/>
          </a:xfrm>
          <a:prstGeom prst="ellipse">
            <a:avLst/>
          </a:prstGeom>
          <a:solidFill>
            <a:srgbClr val="589A08"/>
          </a:solidFill>
          <a:ln w="8255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3867" tIns="51933" rIns="103867" bIns="51933" rtlCol="0" anchor="ctr"/>
          <a:lstStyle/>
          <a:p>
            <a:pPr algn="ctr"/>
            <a:r>
              <a:rPr kumimoji="0" lang="es-ES"/>
              <a:t>             </a:t>
            </a:r>
          </a:p>
        </p:txBody>
      </p:sp>
      <p:sp>
        <p:nvSpPr>
          <p:cNvPr id="10" name="TextBox 5"/>
          <p:cNvSpPr txBox="1"/>
          <p:nvPr/>
        </p:nvSpPr>
        <p:spPr>
          <a:xfrm>
            <a:off x="864230" y="2026014"/>
            <a:ext cx="1190875" cy="3074924"/>
          </a:xfrm>
          <a:prstGeom prst="rect">
            <a:avLst/>
          </a:prstGeom>
          <a:noFill/>
        </p:spPr>
        <p:txBody>
          <a:bodyPr wrap="square" lIns="103867" tIns="51933" rIns="103867" bIns="51933" rtlCol="0">
            <a:spAutoFit/>
          </a:bodyPr>
          <a:lstStyle/>
          <a:p>
            <a:r>
              <a:rPr lang="es-ES" sz="19300" b="1" dirty="0" smtClean="0">
                <a:solidFill>
                  <a:schemeClr val="bg1">
                    <a:alpha val="40000"/>
                  </a:schemeClr>
                </a:solidFill>
                <a:cs typeface="Arial" pitchFamily="34" charset="0"/>
              </a:rPr>
              <a:t>2</a:t>
            </a:r>
            <a:endParaRPr lang="es-ES" sz="19300" b="1" dirty="0">
              <a:solidFill>
                <a:schemeClr val="bg1">
                  <a:alpha val="40000"/>
                </a:schemeClr>
              </a:solidFill>
              <a:cs typeface="Arial" pitchFamily="34" charset="0"/>
            </a:endParaRPr>
          </a:p>
        </p:txBody>
      </p:sp>
    </p:spTree>
    <p:extLst>
      <p:ext uri="{BB962C8B-B14F-4D97-AF65-F5344CB8AC3E}">
        <p14:creationId xmlns:p14="http://schemas.microsoft.com/office/powerpoint/2010/main" val="18933231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638980" y="116632"/>
            <a:ext cx="8030126" cy="571500"/>
          </a:xfrm>
          <a:prstGeom prst="rect">
            <a:avLst/>
          </a:prstGeom>
        </p:spPr>
        <p:txBody>
          <a:bodyPr/>
          <a:lstStyle/>
          <a:p>
            <a:pPr algn="ctr" fontAlgn="base">
              <a:spcBef>
                <a:spcPct val="0"/>
              </a:spcBef>
              <a:spcAft>
                <a:spcPct val="0"/>
              </a:spcAft>
              <a:defRPr/>
            </a:pPr>
            <a:r>
              <a:rPr lang="es-SV" sz="2400" b="1" dirty="0" smtClean="0">
                <a:solidFill>
                  <a:srgbClr val="0070C0"/>
                </a:solidFill>
                <a:effectLst>
                  <a:outerShdw blurRad="38100" dist="38100" dir="2700000" algn="tl">
                    <a:srgbClr val="C0C0C0"/>
                  </a:outerShdw>
                </a:effectLst>
              </a:rPr>
              <a:t>Marco </a:t>
            </a:r>
            <a:r>
              <a:rPr lang="es-SV" sz="2400" b="1" dirty="0">
                <a:solidFill>
                  <a:srgbClr val="0070C0"/>
                </a:solidFill>
                <a:effectLst>
                  <a:outerShdw blurRad="38100" dist="38100" dir="2700000" algn="tl">
                    <a:srgbClr val="C0C0C0"/>
                  </a:outerShdw>
                </a:effectLst>
              </a:rPr>
              <a:t>Regulatorio para la </a:t>
            </a:r>
            <a:endParaRPr lang="es-SV" sz="2400" b="1" dirty="0" smtClean="0">
              <a:solidFill>
                <a:srgbClr val="0070C0"/>
              </a:solidFill>
              <a:effectLst>
                <a:outerShdw blurRad="38100" dist="38100" dir="2700000" algn="tl">
                  <a:srgbClr val="C0C0C0"/>
                </a:outerShdw>
              </a:effectLst>
            </a:endParaRPr>
          </a:p>
          <a:p>
            <a:pPr algn="ctr" fontAlgn="base">
              <a:spcBef>
                <a:spcPct val="0"/>
              </a:spcBef>
              <a:spcAft>
                <a:spcPct val="0"/>
              </a:spcAft>
              <a:defRPr/>
            </a:pPr>
            <a:r>
              <a:rPr lang="es-SV" sz="2400" b="1" dirty="0" smtClean="0">
                <a:solidFill>
                  <a:srgbClr val="0070C0"/>
                </a:solidFill>
                <a:effectLst>
                  <a:outerShdw blurRad="38100" dist="38100" dir="2700000" algn="tl">
                    <a:srgbClr val="C0C0C0"/>
                  </a:outerShdw>
                </a:effectLst>
              </a:rPr>
              <a:t>Promoción </a:t>
            </a:r>
            <a:r>
              <a:rPr lang="es-SV" sz="2400" b="1" dirty="0">
                <a:solidFill>
                  <a:srgbClr val="0070C0"/>
                </a:solidFill>
                <a:effectLst>
                  <a:outerShdw blurRad="38100" dist="38100" dir="2700000" algn="tl">
                    <a:srgbClr val="C0C0C0"/>
                  </a:outerShdw>
                </a:effectLst>
              </a:rPr>
              <a:t>de las Energías Renovables</a:t>
            </a:r>
          </a:p>
          <a:p>
            <a:pPr algn="ctr" fontAlgn="base">
              <a:spcBef>
                <a:spcPct val="0"/>
              </a:spcBef>
              <a:spcAft>
                <a:spcPct val="0"/>
              </a:spcAft>
              <a:defRPr/>
            </a:pPr>
            <a:endParaRPr lang="es-ES" sz="3200" b="1" dirty="0">
              <a:solidFill>
                <a:srgbClr val="0070C0"/>
              </a:solidFill>
              <a:effectLst>
                <a:outerShdw blurRad="38100" dist="38100" dir="2700000" algn="tl">
                  <a:srgbClr val="C0C0C0"/>
                </a:outerShdw>
              </a:effectLst>
            </a:endParaRPr>
          </a:p>
        </p:txBody>
      </p:sp>
      <p:sp>
        <p:nvSpPr>
          <p:cNvPr id="8" name="7 CuadroTexto"/>
          <p:cNvSpPr txBox="1"/>
          <p:nvPr/>
        </p:nvSpPr>
        <p:spPr>
          <a:xfrm>
            <a:off x="367998" y="1124744"/>
            <a:ext cx="8462150" cy="1156670"/>
          </a:xfrm>
          <a:prstGeom prst="rect">
            <a:avLst/>
          </a:prstGeom>
          <a:noFill/>
        </p:spPr>
        <p:txBody>
          <a:bodyPr wrap="square" lIns="78684" tIns="39342" rIns="78684" bIns="39342" rtlCol="0">
            <a:spAutoFit/>
          </a:bodyPr>
          <a:lstStyle/>
          <a:p>
            <a:pPr marL="285750" indent="-285750" algn="just">
              <a:buFont typeface="Arial" panose="020B0604020202020204" pitchFamily="34" charset="0"/>
              <a:buChar char="•"/>
            </a:pPr>
            <a:r>
              <a:rPr lang="es-SV" sz="1400" dirty="0" smtClean="0"/>
              <a:t>Diagnóstico de </a:t>
            </a:r>
            <a:r>
              <a:rPr lang="es-SV" sz="1400" dirty="0"/>
              <a:t>la descripción </a:t>
            </a:r>
            <a:r>
              <a:rPr lang="es-SV" sz="1400" dirty="0" smtClean="0"/>
              <a:t>del </a:t>
            </a:r>
            <a:r>
              <a:rPr lang="es-SV" sz="1400" dirty="0"/>
              <a:t>marco político y regulatorio en materia de energías </a:t>
            </a:r>
            <a:r>
              <a:rPr lang="es-SV" sz="1400" dirty="0" smtClean="0"/>
              <a:t>renovables </a:t>
            </a:r>
            <a:r>
              <a:rPr lang="es-SV" sz="1400" dirty="0"/>
              <a:t>  </a:t>
            </a:r>
            <a:endParaRPr lang="es-SV" sz="1400" dirty="0" smtClean="0"/>
          </a:p>
          <a:p>
            <a:pPr marL="285750" indent="-285750" algn="just">
              <a:buFont typeface="Arial" panose="020B0604020202020204" pitchFamily="34" charset="0"/>
              <a:buChar char="•"/>
            </a:pPr>
            <a:r>
              <a:rPr lang="es-SV" sz="1400" dirty="0" smtClean="0"/>
              <a:t>Identificar </a:t>
            </a:r>
            <a:r>
              <a:rPr lang="es-SV" sz="1400" dirty="0"/>
              <a:t>y </a:t>
            </a:r>
            <a:r>
              <a:rPr lang="es-SV" sz="1400" dirty="0" smtClean="0"/>
              <a:t>caracterizar </a:t>
            </a:r>
            <a:r>
              <a:rPr lang="es-SV" sz="1400" dirty="0"/>
              <a:t>las principales barreras y restricciones  operativas que </a:t>
            </a:r>
            <a:r>
              <a:rPr lang="es-SV" sz="1400" dirty="0" smtClean="0"/>
              <a:t>imposibilitaban </a:t>
            </a:r>
            <a:r>
              <a:rPr lang="es-SV" sz="1400" dirty="0"/>
              <a:t>al desarrollo de </a:t>
            </a:r>
            <a:r>
              <a:rPr lang="es-SV" sz="1400" dirty="0" smtClean="0"/>
              <a:t>generación con esa tecnología.</a:t>
            </a:r>
            <a:endParaRPr lang="es-SV" sz="1400" dirty="0"/>
          </a:p>
          <a:p>
            <a:pPr marL="285750" indent="-285750" algn="just">
              <a:buFont typeface="Arial" panose="020B0604020202020204" pitchFamily="34" charset="0"/>
              <a:buChar char="•"/>
            </a:pPr>
            <a:r>
              <a:rPr lang="es-SV" sz="1400" dirty="0" smtClean="0"/>
              <a:t>Identificar las condiciones regulatorias necesarias para establecer </a:t>
            </a:r>
            <a:r>
              <a:rPr lang="es-SV" sz="1400" dirty="0"/>
              <a:t>los incentivos </a:t>
            </a:r>
            <a:r>
              <a:rPr lang="es-SV" sz="1400" dirty="0" smtClean="0"/>
              <a:t>para promoción y </a:t>
            </a:r>
            <a:r>
              <a:rPr lang="es-SV" sz="1400" dirty="0"/>
              <a:t>comercialización </a:t>
            </a:r>
            <a:r>
              <a:rPr lang="es-SV" sz="1400" dirty="0" smtClean="0"/>
              <a:t>de </a:t>
            </a:r>
            <a:r>
              <a:rPr lang="es-SV" sz="1400" dirty="0"/>
              <a:t>este tipo de energías alternativas</a:t>
            </a:r>
            <a:r>
              <a:rPr lang="es-SV" sz="1400" dirty="0" smtClean="0"/>
              <a:t>.</a:t>
            </a:r>
            <a:endParaRPr lang="es-MX" sz="1400" dirty="0" smtClean="0"/>
          </a:p>
        </p:txBody>
      </p:sp>
      <p:sp>
        <p:nvSpPr>
          <p:cNvPr id="10" name="9 CuadroTexto"/>
          <p:cNvSpPr txBox="1"/>
          <p:nvPr/>
        </p:nvSpPr>
        <p:spPr>
          <a:xfrm>
            <a:off x="395071" y="2564904"/>
            <a:ext cx="8155525" cy="474212"/>
          </a:xfrm>
          <a:prstGeom prst="rect">
            <a:avLst/>
          </a:prstGeom>
          <a:noFill/>
        </p:spPr>
        <p:txBody>
          <a:bodyPr wrap="square" lIns="103867" tIns="51933" rIns="103867" bIns="51933" rtlCol="0">
            <a:spAutoFit/>
          </a:bodyPr>
          <a:lstStyle/>
          <a:p>
            <a:pPr algn="ctr" fontAlgn="base">
              <a:spcBef>
                <a:spcPct val="0"/>
              </a:spcBef>
              <a:spcAft>
                <a:spcPct val="0"/>
              </a:spcAft>
              <a:defRPr/>
            </a:pPr>
            <a:r>
              <a:rPr lang="es-MX" sz="2400" b="1" dirty="0" smtClean="0">
                <a:solidFill>
                  <a:srgbClr val="0070C0"/>
                </a:solidFill>
                <a:effectLst>
                  <a:outerShdw blurRad="38100" dist="38100" dir="2700000" algn="tl">
                    <a:srgbClr val="C0C0C0"/>
                  </a:outerShdw>
                </a:effectLst>
              </a:rPr>
              <a:t>Principales Barreras Identificadas</a:t>
            </a:r>
            <a:endParaRPr lang="es-SV" sz="2400" b="1" dirty="0">
              <a:solidFill>
                <a:srgbClr val="0070C0"/>
              </a:solidFill>
              <a:effectLst>
                <a:outerShdw blurRad="38100" dist="38100" dir="2700000" algn="tl">
                  <a:srgbClr val="C0C0C0"/>
                </a:outerShdw>
              </a:effectLst>
            </a:endParaRPr>
          </a:p>
        </p:txBody>
      </p:sp>
      <p:sp>
        <p:nvSpPr>
          <p:cNvPr id="15" name="Rectangle 196"/>
          <p:cNvSpPr>
            <a:spLocks noChangeArrowheads="1"/>
          </p:cNvSpPr>
          <p:nvPr/>
        </p:nvSpPr>
        <p:spPr bwMode="black">
          <a:xfrm>
            <a:off x="487363" y="3212976"/>
            <a:ext cx="2663150" cy="369332"/>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tabLst/>
              <a:defRPr/>
            </a:pPr>
            <a:r>
              <a:rPr kumimoji="0" lang="en-US" sz="1800" b="1" i="0" u="none" strike="noStrike" kern="0" cap="none" spc="0" normalizeH="0" baseline="0" noProof="0" dirty="0" smtClean="0">
                <a:ln>
                  <a:noFill/>
                </a:ln>
                <a:effectLst/>
                <a:uLnTx/>
                <a:uFillTx/>
                <a:latin typeface="Arial" pitchFamily="34" charset="0"/>
              </a:rPr>
              <a:t>POLITICAS</a:t>
            </a:r>
          </a:p>
        </p:txBody>
      </p:sp>
      <p:sp>
        <p:nvSpPr>
          <p:cNvPr id="16" name="Text Box 197"/>
          <p:cNvSpPr txBox="1">
            <a:spLocks noChangeArrowheads="1"/>
          </p:cNvSpPr>
          <p:nvPr/>
        </p:nvSpPr>
        <p:spPr bwMode="gray">
          <a:xfrm>
            <a:off x="573789" y="3510300"/>
            <a:ext cx="389904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just">
              <a:buFont typeface="Arial" panose="020B0604020202020204" pitchFamily="34" charset="0"/>
              <a:buChar char="•"/>
            </a:pPr>
            <a:r>
              <a:rPr lang="es-MX" sz="1200" dirty="0"/>
              <a:t>Vacío regulatorio para </a:t>
            </a:r>
            <a:r>
              <a:rPr lang="es-MX" sz="1200" dirty="0" smtClean="0"/>
              <a:t>auto productores en red de distribución</a:t>
            </a:r>
          </a:p>
          <a:p>
            <a:pPr marL="285750" indent="-285750" algn="just">
              <a:buFont typeface="Arial" panose="020B0604020202020204" pitchFamily="34" charset="0"/>
              <a:buChar char="•"/>
            </a:pPr>
            <a:r>
              <a:rPr lang="es-MX" sz="1200" dirty="0"/>
              <a:t>Permiso </a:t>
            </a:r>
            <a:r>
              <a:rPr lang="es-MX" sz="1200" dirty="0" smtClean="0"/>
              <a:t>ambiental</a:t>
            </a:r>
          </a:p>
          <a:p>
            <a:pPr marL="285750" indent="-285750" algn="just">
              <a:buFont typeface="Arial" panose="020B0604020202020204" pitchFamily="34" charset="0"/>
              <a:buChar char="•"/>
            </a:pPr>
            <a:r>
              <a:rPr lang="es-MX" sz="1200" dirty="0"/>
              <a:t>Incertidumbre y presión excesiva tributos </a:t>
            </a:r>
            <a:r>
              <a:rPr lang="es-MX" sz="1200" dirty="0" smtClean="0"/>
              <a:t>municipales</a:t>
            </a:r>
            <a:endParaRPr lang="es-MX" sz="1500" dirty="0"/>
          </a:p>
        </p:txBody>
      </p:sp>
      <p:sp>
        <p:nvSpPr>
          <p:cNvPr id="17" name="Rectangle 198"/>
          <p:cNvSpPr>
            <a:spLocks noChangeArrowheads="1"/>
          </p:cNvSpPr>
          <p:nvPr/>
        </p:nvSpPr>
        <p:spPr bwMode="black">
          <a:xfrm>
            <a:off x="535966" y="4590420"/>
            <a:ext cx="2663150" cy="369332"/>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tabLst/>
              <a:defRPr/>
            </a:pPr>
            <a:r>
              <a:rPr kumimoji="0" lang="en-US" sz="1800" b="1" i="0" u="none" strike="noStrike" kern="0" cap="none" spc="0" normalizeH="0" baseline="0" noProof="0" dirty="0" smtClean="0">
                <a:ln>
                  <a:noFill/>
                </a:ln>
                <a:effectLst/>
                <a:uLnTx/>
                <a:uFillTx/>
                <a:latin typeface="Arial" pitchFamily="34" charset="0"/>
              </a:rPr>
              <a:t>NORMATIVAS</a:t>
            </a:r>
          </a:p>
        </p:txBody>
      </p:sp>
      <p:sp>
        <p:nvSpPr>
          <p:cNvPr id="18" name="Text Box 199"/>
          <p:cNvSpPr txBox="1">
            <a:spLocks noChangeArrowheads="1"/>
          </p:cNvSpPr>
          <p:nvPr/>
        </p:nvSpPr>
        <p:spPr bwMode="gray">
          <a:xfrm>
            <a:off x="484432" y="4943980"/>
            <a:ext cx="3744881"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just">
              <a:buFont typeface="Arial" panose="020B0604020202020204" pitchFamily="34" charset="0"/>
              <a:buChar char="•"/>
            </a:pPr>
            <a:r>
              <a:rPr lang="es-MX" sz="1200" dirty="0"/>
              <a:t>Falta de instrumentos comerciales de largo </a:t>
            </a:r>
            <a:r>
              <a:rPr lang="es-MX" sz="1200" dirty="0" smtClean="0"/>
              <a:t>plazo</a:t>
            </a:r>
          </a:p>
          <a:p>
            <a:pPr marL="285750" indent="-285750" algn="just">
              <a:buFont typeface="Arial" panose="020B0604020202020204" pitchFamily="34" charset="0"/>
              <a:buChar char="•"/>
            </a:pPr>
            <a:r>
              <a:rPr lang="es-MX" sz="1200" dirty="0"/>
              <a:t>Deficiencias en el tratamiento de la potencia </a:t>
            </a:r>
            <a:r>
              <a:rPr lang="es-MX" sz="1200" dirty="0" smtClean="0"/>
              <a:t>firme</a:t>
            </a:r>
          </a:p>
          <a:p>
            <a:pPr marL="285750" indent="-285750" algn="just">
              <a:buFont typeface="Arial" panose="020B0604020202020204" pitchFamily="34" charset="0"/>
              <a:buChar char="•"/>
            </a:pPr>
            <a:r>
              <a:rPr lang="es-MX" sz="1200" dirty="0"/>
              <a:t>Vacíos en criterios especiales de despacho</a:t>
            </a:r>
          </a:p>
          <a:p>
            <a:pPr algn="just"/>
            <a:endParaRPr lang="es-MX" sz="1400" dirty="0"/>
          </a:p>
          <a:p>
            <a:pPr algn="just"/>
            <a:endParaRPr lang="es-MX" sz="1400" dirty="0"/>
          </a:p>
        </p:txBody>
      </p:sp>
      <p:sp>
        <p:nvSpPr>
          <p:cNvPr id="19" name="Rectangle 200"/>
          <p:cNvSpPr>
            <a:spLocks noChangeArrowheads="1"/>
          </p:cNvSpPr>
          <p:nvPr/>
        </p:nvSpPr>
        <p:spPr bwMode="black">
          <a:xfrm>
            <a:off x="4829988" y="3233433"/>
            <a:ext cx="3810000" cy="369332"/>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spAutoFit/>
          </a:bodyPr>
          <a:lstStyle/>
          <a:p>
            <a:pPr marL="0" marR="0" lvl="0" indent="0" algn="ctr" defTabSz="914400" eaLnBrk="1" fontAlgn="auto" latinLnBrk="0" hangingPunct="1">
              <a:lnSpc>
                <a:spcPct val="100000"/>
              </a:lnSpc>
              <a:spcBef>
                <a:spcPts val="0"/>
              </a:spcBef>
              <a:spcAft>
                <a:spcPts val="0"/>
              </a:spcAft>
              <a:buClrTx/>
              <a:buSzTx/>
              <a:tabLst/>
              <a:defRPr/>
            </a:pPr>
            <a:r>
              <a:rPr kumimoji="0" lang="en-US" b="1" i="0" u="none" strike="noStrike" kern="0" cap="none" spc="0" normalizeH="0" baseline="0" noProof="0" dirty="0" smtClean="0">
                <a:ln>
                  <a:noFill/>
                </a:ln>
                <a:effectLst/>
                <a:uLnTx/>
                <a:uFillTx/>
                <a:latin typeface="Arial" pitchFamily="34" charset="0"/>
              </a:rPr>
              <a:t>TECNICAS</a:t>
            </a:r>
          </a:p>
        </p:txBody>
      </p:sp>
      <p:sp>
        <p:nvSpPr>
          <p:cNvPr id="20" name="Text Box 201"/>
          <p:cNvSpPr txBox="1">
            <a:spLocks noChangeArrowheads="1"/>
          </p:cNvSpPr>
          <p:nvPr/>
        </p:nvSpPr>
        <p:spPr bwMode="gray">
          <a:xfrm>
            <a:off x="4800682" y="3602632"/>
            <a:ext cx="391552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just">
              <a:buFont typeface="Arial" panose="020B0604020202020204" pitchFamily="34" charset="0"/>
              <a:buChar char="•"/>
            </a:pPr>
            <a:r>
              <a:rPr lang="es-MX" sz="1200" dirty="0"/>
              <a:t>Falta de información para desarrolladores de </a:t>
            </a:r>
            <a:r>
              <a:rPr lang="es-MX" sz="1200" dirty="0" smtClean="0"/>
              <a:t>proyectos</a:t>
            </a:r>
          </a:p>
          <a:p>
            <a:pPr marL="285750" indent="-285750" algn="just">
              <a:buFont typeface="Arial" panose="020B0604020202020204" pitchFamily="34" charset="0"/>
              <a:buChar char="•"/>
            </a:pPr>
            <a:r>
              <a:rPr lang="es-MX" sz="1200" dirty="0"/>
              <a:t>Obstáculos en el otorgamiento de incentivos fiscales</a:t>
            </a:r>
          </a:p>
          <a:p>
            <a:pPr marL="285750" indent="-285750" algn="just">
              <a:buFont typeface="Arial" panose="020B0604020202020204" pitchFamily="34" charset="0"/>
              <a:buChar char="•"/>
            </a:pPr>
            <a:endParaRPr lang="es-MX" sz="1200" dirty="0"/>
          </a:p>
        </p:txBody>
      </p:sp>
      <p:sp>
        <p:nvSpPr>
          <p:cNvPr id="21" name="Rectangle 202"/>
          <p:cNvSpPr>
            <a:spLocks noChangeArrowheads="1"/>
          </p:cNvSpPr>
          <p:nvPr/>
        </p:nvSpPr>
        <p:spPr bwMode="black">
          <a:xfrm>
            <a:off x="4735835" y="4446404"/>
            <a:ext cx="3810000" cy="369332"/>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spAutoFit/>
          </a:bodyPr>
          <a:lstStyle/>
          <a:p>
            <a:pPr marL="0" marR="0" lvl="0" indent="0" algn="ctr" defTabSz="914400" eaLnBrk="1" fontAlgn="auto" latinLnBrk="0" hangingPunct="1">
              <a:lnSpc>
                <a:spcPct val="100000"/>
              </a:lnSpc>
              <a:spcBef>
                <a:spcPts val="0"/>
              </a:spcBef>
              <a:spcAft>
                <a:spcPts val="0"/>
              </a:spcAft>
              <a:buClrTx/>
              <a:buSzTx/>
              <a:tabLst/>
              <a:defRPr/>
            </a:pPr>
            <a:r>
              <a:rPr kumimoji="0" lang="en-US" b="1" i="0" u="none" strike="noStrike" kern="0" cap="none" spc="0" normalizeH="0" baseline="0" noProof="0" dirty="0" smtClean="0">
                <a:ln>
                  <a:noFill/>
                </a:ln>
                <a:effectLst/>
                <a:uLnTx/>
                <a:uFillTx/>
                <a:latin typeface="Arial" pitchFamily="34" charset="0"/>
              </a:rPr>
              <a:t>COMERCIALES</a:t>
            </a:r>
          </a:p>
        </p:txBody>
      </p:sp>
      <p:sp>
        <p:nvSpPr>
          <p:cNvPr id="22" name="Text Box 203"/>
          <p:cNvSpPr txBox="1">
            <a:spLocks noChangeArrowheads="1"/>
          </p:cNvSpPr>
          <p:nvPr/>
        </p:nvSpPr>
        <p:spPr bwMode="gray">
          <a:xfrm>
            <a:off x="4829988" y="4815736"/>
            <a:ext cx="3720607"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just">
              <a:buFont typeface="Arial" panose="020B0604020202020204" pitchFamily="34" charset="0"/>
              <a:buChar char="•"/>
            </a:pPr>
            <a:r>
              <a:rPr lang="es-MX" sz="1200" dirty="0" smtClean="0"/>
              <a:t>Elevados costos de generación</a:t>
            </a:r>
          </a:p>
          <a:p>
            <a:pPr marL="285750" indent="-285750" algn="just">
              <a:buFont typeface="Arial" panose="020B0604020202020204" pitchFamily="34" charset="0"/>
              <a:buChar char="•"/>
            </a:pPr>
            <a:r>
              <a:rPr lang="es-MX" sz="1200" dirty="0" smtClean="0"/>
              <a:t>Elevados </a:t>
            </a:r>
            <a:r>
              <a:rPr lang="es-MX" sz="1200" dirty="0"/>
              <a:t>costos de </a:t>
            </a:r>
            <a:r>
              <a:rPr lang="es-MX" sz="1200" dirty="0" smtClean="0"/>
              <a:t>conexión</a:t>
            </a:r>
          </a:p>
          <a:p>
            <a:pPr marL="285750" indent="-285750" algn="just">
              <a:buFont typeface="Arial" panose="020B0604020202020204" pitchFamily="34" charset="0"/>
              <a:buChar char="•"/>
            </a:pPr>
            <a:r>
              <a:rPr lang="es-MX" sz="1200" dirty="0"/>
              <a:t>Deficiencias del sistema bancario</a:t>
            </a:r>
          </a:p>
          <a:p>
            <a:pPr algn="just"/>
            <a:endParaRPr lang="es-MX" sz="1100" dirty="0"/>
          </a:p>
          <a:p>
            <a:pPr algn="just"/>
            <a:endParaRPr lang="es-MX" sz="1100" dirty="0"/>
          </a:p>
        </p:txBody>
      </p:sp>
    </p:spTree>
    <p:extLst>
      <p:ext uri="{BB962C8B-B14F-4D97-AF65-F5344CB8AC3E}">
        <p14:creationId xmlns:p14="http://schemas.microsoft.com/office/powerpoint/2010/main" val="38123257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40848" y="342189"/>
            <a:ext cx="8155525" cy="597323"/>
          </a:xfrm>
          <a:prstGeom prst="rect">
            <a:avLst/>
          </a:prstGeom>
          <a:noFill/>
        </p:spPr>
        <p:txBody>
          <a:bodyPr wrap="square" lIns="103867" tIns="51933" rIns="103867" bIns="51933" rtlCol="0">
            <a:spAutoFit/>
          </a:bodyPr>
          <a:lstStyle/>
          <a:p>
            <a:pPr algn="ctr" fontAlgn="base">
              <a:spcBef>
                <a:spcPct val="0"/>
              </a:spcBef>
              <a:spcAft>
                <a:spcPct val="0"/>
              </a:spcAft>
              <a:defRPr/>
            </a:pPr>
            <a:r>
              <a:rPr lang="es-MX" sz="3200" b="1" dirty="0" smtClean="0">
                <a:solidFill>
                  <a:srgbClr val="0070C0"/>
                </a:solidFill>
                <a:effectLst>
                  <a:outerShdw blurRad="38100" dist="38100" dir="2700000" algn="tl">
                    <a:srgbClr val="C0C0C0"/>
                  </a:outerShdw>
                </a:effectLst>
              </a:rPr>
              <a:t>Reformas Implementadas</a:t>
            </a:r>
            <a:endParaRPr lang="es-SV" sz="3200" b="1" dirty="0">
              <a:solidFill>
                <a:srgbClr val="0070C0"/>
              </a:solidFill>
              <a:effectLst>
                <a:outerShdw blurRad="38100" dist="38100" dir="2700000" algn="tl">
                  <a:srgbClr val="C0C0C0"/>
                </a:outerShdw>
              </a:effectLst>
            </a:endParaRPr>
          </a:p>
        </p:txBody>
      </p:sp>
      <p:sp>
        <p:nvSpPr>
          <p:cNvPr id="3" name="2 Rectángulo"/>
          <p:cNvSpPr/>
          <p:nvPr/>
        </p:nvSpPr>
        <p:spPr>
          <a:xfrm>
            <a:off x="234134" y="1124744"/>
            <a:ext cx="8568952" cy="5262979"/>
          </a:xfrm>
          <a:prstGeom prst="rect">
            <a:avLst/>
          </a:prstGeom>
        </p:spPr>
        <p:txBody>
          <a:bodyPr wrap="square">
            <a:spAutoFit/>
          </a:bodyPr>
          <a:lstStyle/>
          <a:p>
            <a:pPr algn="just"/>
            <a:r>
              <a:rPr lang="es-MX" sz="1600" dirty="0"/>
              <a:t> </a:t>
            </a:r>
            <a:endParaRPr lang="es-SV" sz="1600" dirty="0"/>
          </a:p>
          <a:p>
            <a:pPr marL="285750" lvl="0" indent="-285750" algn="just">
              <a:buFont typeface="Arial" panose="020B0604020202020204" pitchFamily="34" charset="0"/>
              <a:buChar char="•"/>
            </a:pPr>
            <a:r>
              <a:rPr lang="es-MX" sz="1600" dirty="0"/>
              <a:t>Reformas al Reglamento de Ley General de Electricidad (RLGE), para establecer disposiciones relacionadas con la implementación de los procesos de licitación y suscripción de contratos </a:t>
            </a:r>
            <a:r>
              <a:rPr lang="es-MX" sz="1600" dirty="0" smtClean="0"/>
              <a:t>con </a:t>
            </a:r>
            <a:r>
              <a:rPr lang="es-MX" sz="1600" dirty="0"/>
              <a:t>de Energías Renovables (ER</a:t>
            </a:r>
            <a:r>
              <a:rPr lang="es-MX" sz="1600" dirty="0" smtClean="0"/>
              <a:t>), a través de :</a:t>
            </a:r>
          </a:p>
          <a:p>
            <a:pPr lvl="0" algn="just"/>
            <a:endParaRPr lang="es-MX" sz="1600" dirty="0" smtClean="0"/>
          </a:p>
          <a:p>
            <a:pPr marL="742950" lvl="1" indent="-285750" algn="just">
              <a:buFont typeface="Arial" panose="020B0604020202020204" pitchFamily="34" charset="0"/>
              <a:buChar char="•"/>
            </a:pPr>
            <a:r>
              <a:rPr lang="es-MX" sz="1600" b="1" dirty="0" smtClean="0"/>
              <a:t>Decretos </a:t>
            </a:r>
            <a:r>
              <a:rPr lang="es-MX" sz="1600" b="1" dirty="0"/>
              <a:t>Ejecutivos N° 80</a:t>
            </a:r>
            <a:r>
              <a:rPr lang="es-MX" sz="1600" dirty="0"/>
              <a:t>, </a:t>
            </a:r>
            <a:r>
              <a:rPr lang="es-MX" sz="1600" b="1" dirty="0"/>
              <a:t>y 81, </a:t>
            </a:r>
            <a:r>
              <a:rPr lang="es-MX" sz="1600" dirty="0"/>
              <a:t>de fecha 17 de abril de 2012;  y el </a:t>
            </a:r>
            <a:r>
              <a:rPr lang="es-MX" sz="1600" b="1" dirty="0"/>
              <a:t>N° 15</a:t>
            </a:r>
            <a:r>
              <a:rPr lang="es-MX" sz="1600" dirty="0"/>
              <a:t>, de fecha 28 de enero de 2013, los cuales posibilitarán  la suscripción de  contratos de suministro no estandarizados de Energías Renovables en pequeña escala y en el Mercado Mayorista de Electricidad con Energía Renovable no convencional.</a:t>
            </a:r>
            <a:endParaRPr lang="es-SV" sz="1600" dirty="0"/>
          </a:p>
          <a:p>
            <a:pPr algn="just"/>
            <a:r>
              <a:rPr lang="es-MX" sz="1600" dirty="0"/>
              <a:t> </a:t>
            </a:r>
            <a:endParaRPr lang="es-SV" sz="1600" dirty="0"/>
          </a:p>
          <a:p>
            <a:pPr marL="285750" lvl="0" indent="-285750" algn="just">
              <a:buFont typeface="Arial" panose="020B0604020202020204" pitchFamily="34" charset="0"/>
              <a:buChar char="•"/>
            </a:pPr>
            <a:r>
              <a:rPr lang="es-MX" sz="1600" b="1" dirty="0" smtClean="0"/>
              <a:t>Categorización </a:t>
            </a:r>
            <a:r>
              <a:rPr lang="es-MX" sz="1600" b="1" dirty="0"/>
              <a:t>de actividades, obras o proyectos conforme a la Ley del Medio </a:t>
            </a:r>
            <a:r>
              <a:rPr lang="es-MX" sz="1600" b="1" dirty="0" smtClean="0"/>
              <a:t>Ambiente</a:t>
            </a:r>
            <a:r>
              <a:rPr lang="es-MX" sz="1600" dirty="0" smtClean="0"/>
              <a:t>, </a:t>
            </a:r>
            <a:r>
              <a:rPr lang="es-MX" sz="1600" dirty="0"/>
              <a:t>con la cual se determina si una actividad, obra o proyecto, requiere o no de la elaboración de un Estudio de Impacto </a:t>
            </a:r>
            <a:r>
              <a:rPr lang="es-MX" sz="1600" dirty="0" smtClean="0"/>
              <a:t>Ambiental.</a:t>
            </a:r>
          </a:p>
          <a:p>
            <a:pPr marL="285750" lvl="0" indent="-285750" algn="just">
              <a:buFont typeface="Arial" panose="020B0604020202020204" pitchFamily="34" charset="0"/>
              <a:buChar char="•"/>
            </a:pPr>
            <a:endParaRPr lang="es-SV" sz="1600" dirty="0"/>
          </a:p>
          <a:p>
            <a:pPr marL="285750" indent="-285750" algn="just">
              <a:buFont typeface="Arial" panose="020B0604020202020204" pitchFamily="34" charset="0"/>
              <a:buChar char="•"/>
            </a:pPr>
            <a:r>
              <a:rPr lang="es-MX" sz="1600" dirty="0"/>
              <a:t>El CNE y la Asociación Salvadoreña de Industriales (ASI) por medio de un convenio suscrito en el año 2012, se creó la Unidad Facilitadora de Energía con Recursos Renovables (UFERR), la cual  brinda asesoría técnica a las empresas interesadas en participar en licitaciones públicas de proyectos de generación de </a:t>
            </a:r>
            <a:r>
              <a:rPr lang="es-MX" sz="1600" dirty="0" smtClean="0"/>
              <a:t>energía</a:t>
            </a:r>
          </a:p>
          <a:p>
            <a:pPr marL="285750" indent="-285750" algn="just">
              <a:buFont typeface="Arial" panose="020B0604020202020204" pitchFamily="34" charset="0"/>
              <a:buChar char="•"/>
            </a:pPr>
            <a:endParaRPr lang="es-MX" sz="1600" dirty="0"/>
          </a:p>
          <a:p>
            <a:pPr marL="285750" indent="-285750" algn="just">
              <a:buFont typeface="Arial" panose="020B0604020202020204" pitchFamily="34" charset="0"/>
              <a:buChar char="•"/>
            </a:pPr>
            <a:r>
              <a:rPr lang="es-MX" sz="1600" dirty="0" smtClean="0"/>
              <a:t>Reformas al Reglamento </a:t>
            </a:r>
            <a:r>
              <a:rPr lang="es-MX" sz="1600" dirty="0"/>
              <a:t>de Operación del Sistema de Transmisión y del Mercado Mayorista Basado en Costos de Producción (ROBCP), </a:t>
            </a:r>
            <a:endParaRPr lang="es-SV" sz="1600" dirty="0"/>
          </a:p>
        </p:txBody>
      </p:sp>
    </p:spTree>
    <p:extLst>
      <p:ext uri="{BB962C8B-B14F-4D97-AF65-F5344CB8AC3E}">
        <p14:creationId xmlns:p14="http://schemas.microsoft.com/office/powerpoint/2010/main" val="34031549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22230" y="187336"/>
            <a:ext cx="8299541" cy="843544"/>
          </a:xfrm>
          <a:prstGeom prst="rect">
            <a:avLst/>
          </a:prstGeom>
          <a:noFill/>
        </p:spPr>
        <p:txBody>
          <a:bodyPr wrap="square" lIns="103867" tIns="51933" rIns="103867" bIns="51933" rtlCol="0">
            <a:spAutoFit/>
          </a:bodyPr>
          <a:lstStyle/>
          <a:p>
            <a:pPr algn="ctr"/>
            <a:r>
              <a:rPr lang="es-MX" sz="2400" b="1" dirty="0">
                <a:solidFill>
                  <a:srgbClr val="0070C0"/>
                </a:solidFill>
                <a:effectLst>
                  <a:outerShdw blurRad="38100" dist="38100" dir="2700000" algn="tl">
                    <a:srgbClr val="C0C0C0"/>
                  </a:outerShdw>
                </a:effectLst>
              </a:rPr>
              <a:t>Marco Regulatorio para la Promoción de las Energías Renovables</a:t>
            </a:r>
            <a:endParaRPr lang="es-SV" sz="2400" b="1" dirty="0">
              <a:solidFill>
                <a:srgbClr val="0070C0"/>
              </a:solidFill>
              <a:effectLst>
                <a:outerShdw blurRad="38100" dist="38100" dir="2700000" algn="tl">
                  <a:srgbClr val="C0C0C0"/>
                </a:outerShdw>
              </a:effectLst>
            </a:endParaRPr>
          </a:p>
        </p:txBody>
      </p:sp>
      <p:graphicFrame>
        <p:nvGraphicFramePr>
          <p:cNvPr id="7" name="6 Tabla"/>
          <p:cNvGraphicFramePr>
            <a:graphicFrameLocks noGrp="1"/>
          </p:cNvGraphicFramePr>
          <p:nvPr>
            <p:extLst>
              <p:ext uri="{D42A27DB-BD31-4B8C-83A1-F6EECF244321}">
                <p14:modId xmlns:p14="http://schemas.microsoft.com/office/powerpoint/2010/main" val="4152480621"/>
              </p:ext>
            </p:extLst>
          </p:nvPr>
        </p:nvGraphicFramePr>
        <p:xfrm>
          <a:off x="1043608" y="2819349"/>
          <a:ext cx="7425968" cy="3204664"/>
        </p:xfrm>
        <a:graphic>
          <a:graphicData uri="http://schemas.openxmlformats.org/drawingml/2006/table">
            <a:tbl>
              <a:tblPr firstRow="1" bandRow="1">
                <a:tableStyleId>{3B4B98B0-60AC-42C2-AFA5-B58CD77FA1E5}</a:tableStyleId>
              </a:tblPr>
              <a:tblGrid>
                <a:gridCol w="7425968"/>
              </a:tblGrid>
              <a:tr h="364692">
                <a:tc>
                  <a:txBody>
                    <a:bodyPr/>
                    <a:lstStyle/>
                    <a:p>
                      <a:pPr algn="ctr"/>
                      <a:r>
                        <a:rPr lang="es-MX" sz="1600" dirty="0" smtClean="0"/>
                        <a:t>Renewal Portfolio Standard (RPS) adoptado</a:t>
                      </a:r>
                      <a:endParaRPr lang="es-SV" sz="1600" dirty="0">
                        <a:solidFill>
                          <a:schemeClr val="tx1"/>
                        </a:solidFill>
                      </a:endParaRPr>
                    </a:p>
                  </a:txBody>
                  <a:tcPr marL="77410" marR="77410" marT="48386" marB="48386" anchor="ctr"/>
                </a:tc>
              </a:tr>
              <a:tr h="2775969">
                <a:tc>
                  <a:txBody>
                    <a:bodyPr/>
                    <a:lstStyle/>
                    <a:p>
                      <a:pPr marL="342900" marR="0" indent="-342900" algn="just" defTabSz="1063388" rtl="0" eaLnBrk="1" fontAlgn="auto" latinLnBrk="0" hangingPunct="1">
                        <a:lnSpc>
                          <a:spcPct val="100000"/>
                        </a:lnSpc>
                        <a:spcBef>
                          <a:spcPts val="0"/>
                        </a:spcBef>
                        <a:spcAft>
                          <a:spcPts val="0"/>
                        </a:spcAft>
                        <a:buClrTx/>
                        <a:buSzTx/>
                        <a:buFont typeface="Arial" pitchFamily="34" charset="0"/>
                        <a:buChar char="•"/>
                        <a:tabLst/>
                        <a:defRPr/>
                      </a:pPr>
                      <a:r>
                        <a:rPr lang="es-MX" sz="1800" baseline="0" dirty="0" smtClean="0"/>
                        <a:t>El contratante (las distribuidoras) debe cumplir con un catálogo de energía renovable, establecido por la autoridad de política energética.</a:t>
                      </a:r>
                    </a:p>
                    <a:p>
                      <a:pPr marL="342900" marR="0" indent="-342900" algn="just" defTabSz="1063388" rtl="0" eaLnBrk="1" fontAlgn="auto" latinLnBrk="0" hangingPunct="1">
                        <a:lnSpc>
                          <a:spcPct val="100000"/>
                        </a:lnSpc>
                        <a:spcBef>
                          <a:spcPts val="0"/>
                        </a:spcBef>
                        <a:spcAft>
                          <a:spcPts val="0"/>
                        </a:spcAft>
                        <a:buClrTx/>
                        <a:buSzTx/>
                        <a:buFont typeface="Arial" pitchFamily="34" charset="0"/>
                        <a:buChar char="•"/>
                        <a:tabLst/>
                        <a:defRPr/>
                      </a:pPr>
                      <a:r>
                        <a:rPr lang="es-MX" sz="1800" kern="1200" baseline="0" dirty="0" smtClean="0"/>
                        <a:t>Las distribuidoras realizan un proceso de licitación por tecnología para cumplir con el catálogo.</a:t>
                      </a:r>
                    </a:p>
                    <a:p>
                      <a:pPr marL="342900" indent="-342900" algn="just">
                        <a:buFont typeface="Arial" pitchFamily="34" charset="0"/>
                        <a:buChar char="•"/>
                      </a:pPr>
                      <a:r>
                        <a:rPr lang="es-MX" sz="1800" baseline="0" dirty="0" smtClean="0"/>
                        <a:t>La licitación cuenta con precios techo por tecnología  establecidos por el regulador.</a:t>
                      </a:r>
                    </a:p>
                    <a:p>
                      <a:pPr marL="342900" indent="-342900" algn="just">
                        <a:buFont typeface="Arial" pitchFamily="34" charset="0"/>
                        <a:buChar char="•"/>
                      </a:pPr>
                      <a:r>
                        <a:rPr lang="es-MX" sz="1800" dirty="0" smtClean="0"/>
                        <a:t>Modelo</a:t>
                      </a:r>
                      <a:r>
                        <a:rPr lang="es-MX" sz="1800" baseline="0" dirty="0" smtClean="0"/>
                        <a:t> que permite las contrataciones a largo plazo de energía renovable y garantiza las inversiones realizadas a través del contrato</a:t>
                      </a:r>
                      <a:r>
                        <a:rPr lang="es-MX" sz="1400" baseline="0" dirty="0" smtClean="0"/>
                        <a:t>.</a:t>
                      </a:r>
                    </a:p>
                  </a:txBody>
                  <a:tcPr marL="77410" marR="77410" marT="48386" marB="48386"/>
                </a:tc>
              </a:tr>
            </a:tbl>
          </a:graphicData>
        </a:graphic>
      </p:graphicFrame>
      <p:sp>
        <p:nvSpPr>
          <p:cNvPr id="8" name="7 CuadroTexto"/>
          <p:cNvSpPr txBox="1"/>
          <p:nvPr/>
        </p:nvSpPr>
        <p:spPr>
          <a:xfrm>
            <a:off x="444632" y="1484784"/>
            <a:ext cx="8280920" cy="1015663"/>
          </a:xfrm>
          <a:prstGeom prst="rect">
            <a:avLst/>
          </a:prstGeom>
          <a:noFill/>
        </p:spPr>
        <p:txBody>
          <a:bodyPr wrap="square" rtlCol="0">
            <a:spAutoFit/>
          </a:bodyPr>
          <a:lstStyle/>
          <a:p>
            <a:pPr algn="just"/>
            <a:r>
              <a:rPr lang="es-MX" sz="2000" b="1" dirty="0" smtClean="0"/>
              <a:t>El modelo adoptado por el CNE en la reforma al RLGE es el </a:t>
            </a:r>
            <a:r>
              <a:rPr lang="es-MX" sz="2000" b="1" dirty="0" err="1" smtClean="0"/>
              <a:t>Renewable</a:t>
            </a:r>
            <a:r>
              <a:rPr lang="es-MX" sz="2000" b="1" dirty="0" smtClean="0"/>
              <a:t> Portfolio Standard (RPS) ya que se apega a las necesidades de El Salvador.</a:t>
            </a:r>
            <a:endParaRPr lang="es-SV" sz="2000" b="1" dirty="0"/>
          </a:p>
        </p:txBody>
      </p:sp>
    </p:spTree>
    <p:extLst>
      <p:ext uri="{BB962C8B-B14F-4D97-AF65-F5344CB8AC3E}">
        <p14:creationId xmlns:p14="http://schemas.microsoft.com/office/powerpoint/2010/main" val="33343404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22230" y="415430"/>
            <a:ext cx="8299541" cy="474212"/>
          </a:xfrm>
          <a:prstGeom prst="rect">
            <a:avLst/>
          </a:prstGeom>
          <a:noFill/>
        </p:spPr>
        <p:txBody>
          <a:bodyPr wrap="square" lIns="103867" tIns="51933" rIns="103867" bIns="51933" rtlCol="0">
            <a:spAutoFit/>
          </a:bodyPr>
          <a:lstStyle/>
          <a:p>
            <a:pPr algn="ctr"/>
            <a:r>
              <a:rPr lang="es-MX" sz="2400" b="1" dirty="0">
                <a:solidFill>
                  <a:srgbClr val="0070C0"/>
                </a:solidFill>
                <a:effectLst>
                  <a:outerShdw blurRad="38100" dist="38100" dir="2700000" algn="tl">
                    <a:srgbClr val="C0C0C0"/>
                  </a:outerShdw>
                </a:effectLst>
              </a:rPr>
              <a:t>Marco Regulatorio para la Promoción de las </a:t>
            </a:r>
            <a:r>
              <a:rPr lang="es-MX" sz="2400" b="1" dirty="0" smtClean="0">
                <a:solidFill>
                  <a:srgbClr val="0070C0"/>
                </a:solidFill>
                <a:effectLst>
                  <a:outerShdw blurRad="38100" dist="38100" dir="2700000" algn="tl">
                    <a:srgbClr val="C0C0C0"/>
                  </a:outerShdw>
                </a:effectLst>
              </a:rPr>
              <a:t>ERNC</a:t>
            </a:r>
            <a:endParaRPr lang="es-SV" sz="2400" b="1" dirty="0">
              <a:solidFill>
                <a:srgbClr val="0070C0"/>
              </a:solidFill>
              <a:effectLst>
                <a:outerShdw blurRad="38100" dist="38100" dir="2700000" algn="tl">
                  <a:srgbClr val="C0C0C0"/>
                </a:outerShdw>
              </a:effectLst>
            </a:endParaRPr>
          </a:p>
        </p:txBody>
      </p:sp>
      <p:graphicFrame>
        <p:nvGraphicFramePr>
          <p:cNvPr id="3" name="2 Tabla"/>
          <p:cNvGraphicFramePr>
            <a:graphicFrameLocks noGrp="1"/>
          </p:cNvGraphicFramePr>
          <p:nvPr>
            <p:extLst>
              <p:ext uri="{D42A27DB-BD31-4B8C-83A1-F6EECF244321}">
                <p14:modId xmlns:p14="http://schemas.microsoft.com/office/powerpoint/2010/main" val="1566527758"/>
              </p:ext>
            </p:extLst>
          </p:nvPr>
        </p:nvGraphicFramePr>
        <p:xfrm>
          <a:off x="456623" y="1412776"/>
          <a:ext cx="8470251" cy="4844019"/>
        </p:xfrm>
        <a:graphic>
          <a:graphicData uri="http://schemas.openxmlformats.org/drawingml/2006/table">
            <a:tbl>
              <a:tblPr firstRow="1" bandRow="1">
                <a:tableStyleId>{3B4B98B0-60AC-42C2-AFA5-B58CD77FA1E5}</a:tableStyleId>
              </a:tblPr>
              <a:tblGrid>
                <a:gridCol w="8470251"/>
              </a:tblGrid>
              <a:tr h="632447">
                <a:tc>
                  <a:txBody>
                    <a:bodyPr/>
                    <a:lstStyle/>
                    <a:p>
                      <a:pPr algn="l"/>
                      <a:r>
                        <a:rPr lang="es-MX" sz="1600" dirty="0" smtClean="0"/>
                        <a:t>Legislación actual relacionadas con las Energías Renovables</a:t>
                      </a:r>
                      <a:endParaRPr lang="es-SV" sz="1600" dirty="0"/>
                    </a:p>
                  </a:txBody>
                  <a:tcPr marL="77410" marR="77410" marT="48386" marB="48386" anchor="ctr"/>
                </a:tc>
              </a:tr>
              <a:tr h="3612825">
                <a:tc>
                  <a:txBody>
                    <a:bodyPr/>
                    <a:lstStyle/>
                    <a:p>
                      <a:pPr marL="342900" indent="-342900" algn="just">
                        <a:buFont typeface="Arial" pitchFamily="34" charset="0"/>
                        <a:buChar char="•"/>
                      </a:pPr>
                      <a:r>
                        <a:rPr lang="es-MX" sz="1800" dirty="0" smtClean="0"/>
                        <a:t>Participación</a:t>
                      </a:r>
                      <a:r>
                        <a:rPr lang="es-MX" sz="1800" baseline="0" dirty="0" smtClean="0"/>
                        <a:t> de energías renovables no convencionales en el Mercado Mayorista, a partir de 5 MW de capacidad instalada, sin garantía de suministrar capacidad firme.</a:t>
                      </a:r>
                    </a:p>
                    <a:p>
                      <a:pPr marL="342900" indent="-342900" algn="just">
                        <a:buFont typeface="Arial" pitchFamily="34" charset="0"/>
                        <a:buChar char="•"/>
                      </a:pPr>
                      <a:endParaRPr lang="es-MX" sz="1800" baseline="0" dirty="0" smtClean="0"/>
                    </a:p>
                    <a:p>
                      <a:pPr marL="342900" indent="-342900" algn="just">
                        <a:buFont typeface="Arial" pitchFamily="34" charset="0"/>
                        <a:buChar char="•"/>
                      </a:pPr>
                      <a:r>
                        <a:rPr lang="es-MX" sz="1800" baseline="0" dirty="0" smtClean="0"/>
                        <a:t>Despacho de generación no convencional realizado en la UT, bajo criterios establecidos en el ROBCP (en proceso de modificación).</a:t>
                      </a:r>
                    </a:p>
                    <a:p>
                      <a:pPr marL="342900" indent="-342900" algn="just">
                        <a:buFont typeface="Arial" pitchFamily="34" charset="0"/>
                        <a:buChar char="•"/>
                      </a:pPr>
                      <a:endParaRPr lang="es-MX" sz="1800" baseline="0" dirty="0" smtClean="0"/>
                    </a:p>
                    <a:p>
                      <a:pPr marL="342900" indent="-342900" algn="just">
                        <a:buFont typeface="Arial" pitchFamily="34" charset="0"/>
                        <a:buChar char="•"/>
                      </a:pPr>
                      <a:r>
                        <a:rPr lang="es-MX" sz="1800" dirty="0" smtClean="0"/>
                        <a:t>Garantiza</a:t>
                      </a:r>
                      <a:r>
                        <a:rPr lang="es-MX" sz="1800" baseline="0" dirty="0" smtClean="0"/>
                        <a:t> la interconexión de las ERNC a los sistemas de transmisión y distribución.</a:t>
                      </a:r>
                    </a:p>
                    <a:p>
                      <a:pPr marL="342900" indent="-342900" algn="just">
                        <a:buFont typeface="Arial" pitchFamily="34" charset="0"/>
                        <a:buChar char="•"/>
                      </a:pPr>
                      <a:endParaRPr lang="es-MX" sz="1800" baseline="0" dirty="0" smtClean="0"/>
                    </a:p>
                    <a:p>
                      <a:pPr marL="342900" indent="-342900" algn="just">
                        <a:buFont typeface="Arial" pitchFamily="34" charset="0"/>
                        <a:buChar char="•"/>
                      </a:pPr>
                      <a:r>
                        <a:rPr lang="es-MX" sz="1800" baseline="0" dirty="0" smtClean="0"/>
                        <a:t>Exención de impuestos según lo establecido en la Ley de Incentivos Fiscales para el Fomento de las Energías Renovables.</a:t>
                      </a:r>
                    </a:p>
                    <a:p>
                      <a:pPr marL="342900" indent="-342900" algn="just">
                        <a:buFont typeface="Arial" pitchFamily="34" charset="0"/>
                        <a:buChar char="•"/>
                      </a:pPr>
                      <a:endParaRPr lang="es-MX" sz="1800" dirty="0" smtClean="0"/>
                    </a:p>
                    <a:p>
                      <a:pPr marL="342900" indent="-342900" algn="just">
                        <a:buFont typeface="Arial" pitchFamily="34" charset="0"/>
                        <a:buChar char="•"/>
                      </a:pPr>
                      <a:r>
                        <a:rPr lang="es-MX" sz="1800" dirty="0" smtClean="0"/>
                        <a:t>Participación en los procesos</a:t>
                      </a:r>
                      <a:r>
                        <a:rPr lang="es-MX" sz="1800" baseline="0" dirty="0" smtClean="0"/>
                        <a:t> de libre concurrencia para la contratación de potencia y energía asociada.</a:t>
                      </a:r>
                    </a:p>
                  </a:txBody>
                  <a:tcPr marL="77410" marR="77410" marT="48386" marB="48386"/>
                </a:tc>
              </a:tr>
            </a:tbl>
          </a:graphicData>
        </a:graphic>
      </p:graphicFrame>
    </p:spTree>
    <p:extLst>
      <p:ext uri="{BB962C8B-B14F-4D97-AF65-F5344CB8AC3E}">
        <p14:creationId xmlns:p14="http://schemas.microsoft.com/office/powerpoint/2010/main" val="34102962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602398" y="2458711"/>
            <a:ext cx="6294495" cy="2308898"/>
          </a:xfrm>
          <a:prstGeom prst="rect">
            <a:avLst/>
          </a:prstGeom>
        </p:spPr>
        <p:txBody>
          <a:bodyPr vert="horz" lIns="103867" tIns="51933" rIns="103867" bIns="51933" rtlCol="0" anchor="ctr">
            <a:normAutofit/>
          </a:bodyPr>
          <a:lstStyle>
            <a:lvl1pPr algn="l" defTabSz="914400" rtl="0" eaLnBrk="1" latinLnBrk="0" hangingPunct="1">
              <a:spcBef>
                <a:spcPct val="0"/>
              </a:spcBef>
              <a:buNone/>
              <a:defRPr kumimoji="0" lang="es-ES" sz="3000" b="1" kern="1200" cap="all">
                <a:solidFill>
                  <a:schemeClr val="tx1"/>
                </a:solidFill>
                <a:latin typeface="+mj-lt"/>
                <a:ea typeface="+mj-ea"/>
                <a:cs typeface="+mj-cs"/>
              </a:defRPr>
            </a:lvl1pPr>
          </a:lstStyle>
          <a:p>
            <a:pPr>
              <a:lnSpc>
                <a:spcPct val="150000"/>
              </a:lnSpc>
            </a:pPr>
            <a:r>
              <a:rPr lang="es-MX" sz="2800" dirty="0">
                <a:latin typeface="Century Gothic" pitchFamily="34" charset="0"/>
              </a:rPr>
              <a:t>Plan Maestro de las Energías Renovables </a:t>
            </a:r>
          </a:p>
        </p:txBody>
      </p:sp>
      <p:sp>
        <p:nvSpPr>
          <p:cNvPr id="9" name="Oval 6"/>
          <p:cNvSpPr/>
          <p:nvPr/>
        </p:nvSpPr>
        <p:spPr>
          <a:xfrm>
            <a:off x="527017" y="2407521"/>
            <a:ext cx="2009602" cy="2411278"/>
          </a:xfrm>
          <a:prstGeom prst="ellipse">
            <a:avLst/>
          </a:prstGeom>
          <a:solidFill>
            <a:srgbClr val="589A08"/>
          </a:solidFill>
          <a:ln w="8255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3867" tIns="51933" rIns="103867" bIns="51933" rtlCol="0" anchor="ctr"/>
          <a:lstStyle/>
          <a:p>
            <a:pPr algn="ctr"/>
            <a:r>
              <a:rPr kumimoji="0" lang="es-ES"/>
              <a:t>             </a:t>
            </a:r>
          </a:p>
        </p:txBody>
      </p:sp>
      <p:sp>
        <p:nvSpPr>
          <p:cNvPr id="10" name="TextBox 5"/>
          <p:cNvSpPr txBox="1"/>
          <p:nvPr/>
        </p:nvSpPr>
        <p:spPr>
          <a:xfrm>
            <a:off x="864230" y="2026014"/>
            <a:ext cx="1190875" cy="3074924"/>
          </a:xfrm>
          <a:prstGeom prst="rect">
            <a:avLst/>
          </a:prstGeom>
          <a:noFill/>
        </p:spPr>
        <p:txBody>
          <a:bodyPr wrap="square" lIns="103867" tIns="51933" rIns="103867" bIns="51933" rtlCol="0">
            <a:spAutoFit/>
          </a:bodyPr>
          <a:lstStyle/>
          <a:p>
            <a:r>
              <a:rPr lang="es-ES" sz="19300" b="1" dirty="0" smtClean="0">
                <a:solidFill>
                  <a:schemeClr val="bg1">
                    <a:alpha val="40000"/>
                  </a:schemeClr>
                </a:solidFill>
                <a:cs typeface="Arial" pitchFamily="34" charset="0"/>
              </a:rPr>
              <a:t>3</a:t>
            </a:r>
            <a:endParaRPr lang="es-ES" sz="19300" b="1" dirty="0">
              <a:solidFill>
                <a:schemeClr val="bg1">
                  <a:alpha val="40000"/>
                </a:schemeClr>
              </a:solidFill>
              <a:cs typeface="Arial"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 y="6183709"/>
            <a:ext cx="91567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85877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22230" y="187335"/>
            <a:ext cx="8299541" cy="843544"/>
          </a:xfrm>
          <a:prstGeom prst="rect">
            <a:avLst/>
          </a:prstGeom>
          <a:noFill/>
        </p:spPr>
        <p:txBody>
          <a:bodyPr wrap="square" lIns="103867" tIns="51933" rIns="103867" bIns="51933" rtlCol="0">
            <a:spAutoFit/>
          </a:bodyPr>
          <a:lstStyle/>
          <a:p>
            <a:pPr algn="ctr"/>
            <a:r>
              <a:rPr lang="es-MX" sz="2400" b="1" dirty="0">
                <a:solidFill>
                  <a:srgbClr val="0070C0"/>
                </a:solidFill>
                <a:effectLst>
                  <a:outerShdw blurRad="38100" dist="38100" dir="2700000" algn="tl">
                    <a:srgbClr val="C0C0C0"/>
                  </a:outerShdw>
                </a:effectLst>
              </a:rPr>
              <a:t>Plan Maestro para el Desarrollo de las Energías Renovables</a:t>
            </a:r>
            <a:endParaRPr lang="es-SV" sz="2400" b="1" dirty="0">
              <a:solidFill>
                <a:srgbClr val="0070C0"/>
              </a:solidFill>
              <a:effectLst>
                <a:outerShdw blurRad="38100" dist="38100" dir="2700000" algn="tl">
                  <a:srgbClr val="C0C0C0"/>
                </a:outerShdw>
              </a:effectLst>
            </a:endParaRPr>
          </a:p>
        </p:txBody>
      </p:sp>
      <p:sp>
        <p:nvSpPr>
          <p:cNvPr id="4" name="3 CuadroTexto"/>
          <p:cNvSpPr txBox="1"/>
          <p:nvPr/>
        </p:nvSpPr>
        <p:spPr>
          <a:xfrm>
            <a:off x="485464" y="1320410"/>
            <a:ext cx="8173073" cy="2031325"/>
          </a:xfrm>
          <a:prstGeom prst="rect">
            <a:avLst/>
          </a:prstGeom>
          <a:noFill/>
        </p:spPr>
        <p:txBody>
          <a:bodyPr wrap="square" rtlCol="0">
            <a:spAutoFit/>
          </a:bodyPr>
          <a:lstStyle/>
          <a:p>
            <a:pPr algn="just"/>
            <a:r>
              <a:rPr lang="es-MX" dirty="0" smtClean="0"/>
              <a:t>Estudio desarrollado con el apoyo de la </a:t>
            </a:r>
            <a:r>
              <a:rPr lang="es-MX" b="1" dirty="0" smtClean="0"/>
              <a:t>Agencia de Cooperación Internacional del Japón (JICA).</a:t>
            </a:r>
            <a:r>
              <a:rPr lang="es-MX" dirty="0"/>
              <a:t> </a:t>
            </a:r>
            <a:r>
              <a:rPr lang="es-MX" dirty="0" smtClean="0"/>
              <a:t>Se elaboró en un período comprendido desde el 6/sept/2011 al 17/feb/2012.</a:t>
            </a:r>
          </a:p>
          <a:p>
            <a:pPr algn="just"/>
            <a:endParaRPr lang="es-MX" dirty="0"/>
          </a:p>
          <a:p>
            <a:pPr marL="468081" lvl="1" algn="just"/>
            <a:endParaRPr lang="es-MX" dirty="0"/>
          </a:p>
          <a:p>
            <a:pPr marL="3175" lvl="1" algn="just"/>
            <a:r>
              <a:rPr lang="es-MX" dirty="0" smtClean="0"/>
              <a:t>La planificación a largo plazo del desarrollo de las energías renovables para el suministro nacional de energía</a:t>
            </a:r>
          </a:p>
        </p:txBody>
      </p:sp>
      <p:graphicFrame>
        <p:nvGraphicFramePr>
          <p:cNvPr id="6" name="5 Diagrama"/>
          <p:cNvGraphicFramePr/>
          <p:nvPr>
            <p:extLst>
              <p:ext uri="{D42A27DB-BD31-4B8C-83A1-F6EECF244321}">
                <p14:modId xmlns:p14="http://schemas.microsoft.com/office/powerpoint/2010/main" val="1551483261"/>
              </p:ext>
            </p:extLst>
          </p:nvPr>
        </p:nvGraphicFramePr>
        <p:xfrm>
          <a:off x="251520" y="3645024"/>
          <a:ext cx="8892480" cy="25360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6 Rectángulo"/>
          <p:cNvSpPr/>
          <p:nvPr/>
        </p:nvSpPr>
        <p:spPr>
          <a:xfrm>
            <a:off x="827584" y="2443794"/>
            <a:ext cx="7598078" cy="2651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a:t>Propósito del Plan Maestro</a:t>
            </a:r>
            <a:endParaRPr lang="es-SV" dirty="0"/>
          </a:p>
        </p:txBody>
      </p:sp>
    </p:spTree>
    <p:extLst>
      <p:ext uri="{BB962C8B-B14F-4D97-AF65-F5344CB8AC3E}">
        <p14:creationId xmlns:p14="http://schemas.microsoft.com/office/powerpoint/2010/main" val="28448268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22230" y="116632"/>
            <a:ext cx="8299541" cy="843544"/>
          </a:xfrm>
          <a:prstGeom prst="rect">
            <a:avLst/>
          </a:prstGeom>
          <a:noFill/>
        </p:spPr>
        <p:txBody>
          <a:bodyPr wrap="square" lIns="103867" tIns="51933" rIns="103867" bIns="51933" rtlCol="0">
            <a:spAutoFit/>
          </a:bodyPr>
          <a:lstStyle/>
          <a:p>
            <a:pPr algn="ctr"/>
            <a:r>
              <a:rPr lang="es-MX" sz="2400" b="1" dirty="0">
                <a:solidFill>
                  <a:srgbClr val="0070C0"/>
                </a:solidFill>
                <a:effectLst>
                  <a:outerShdw blurRad="38100" dist="38100" dir="2700000" algn="tl">
                    <a:srgbClr val="C0C0C0"/>
                  </a:outerShdw>
                </a:effectLst>
              </a:rPr>
              <a:t>Plan Maestro para el Desarrollo de las Energías Renovables</a:t>
            </a:r>
            <a:endParaRPr lang="es-SV" sz="2400" b="1" dirty="0">
              <a:solidFill>
                <a:srgbClr val="0070C0"/>
              </a:solidFill>
              <a:effectLst>
                <a:outerShdw blurRad="38100" dist="38100" dir="2700000" algn="tl">
                  <a:srgbClr val="C0C0C0"/>
                </a:outerShdw>
              </a:effectLst>
            </a:endParaRPr>
          </a:p>
        </p:txBody>
      </p:sp>
      <p:pic>
        <p:nvPicPr>
          <p:cNvPr id="6" name="Picture 2" descr="pw_80m_v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25000"/>
                    </a14:imgEffect>
                  </a14:imgLayer>
                </a14:imgProps>
              </a:ext>
            </a:extLst>
          </a:blip>
          <a:srcRect l="70528" t="11134" r="7635" b="64671"/>
          <a:stretch/>
        </p:blipFill>
        <p:spPr bwMode="auto">
          <a:xfrm>
            <a:off x="5784693" y="1881142"/>
            <a:ext cx="2962290" cy="2608841"/>
          </a:xfrm>
          <a:prstGeom prst="rect">
            <a:avLst/>
          </a:prstGeom>
          <a:noFill/>
          <a:ln w="9525">
            <a:noFill/>
            <a:miter lim="800000"/>
            <a:headEnd/>
            <a:tailEnd/>
          </a:ln>
        </p:spPr>
      </p:pic>
      <p:sp>
        <p:nvSpPr>
          <p:cNvPr id="7" name="6 CuadroTexto"/>
          <p:cNvSpPr txBox="1"/>
          <p:nvPr/>
        </p:nvSpPr>
        <p:spPr>
          <a:xfrm>
            <a:off x="422230" y="1557978"/>
            <a:ext cx="8173073" cy="646331"/>
          </a:xfrm>
          <a:prstGeom prst="rect">
            <a:avLst/>
          </a:prstGeom>
          <a:noFill/>
        </p:spPr>
        <p:txBody>
          <a:bodyPr wrap="square" rtlCol="0">
            <a:spAutoFit/>
          </a:bodyPr>
          <a:lstStyle/>
          <a:p>
            <a:pPr marL="285750" indent="-285750">
              <a:buFont typeface="Arial" pitchFamily="34" charset="0"/>
              <a:buChar char="•"/>
            </a:pPr>
            <a:r>
              <a:rPr lang="es-MX" dirty="0" smtClean="0"/>
              <a:t>Potencial de Energía Eólica a 80 metros de altura</a:t>
            </a:r>
          </a:p>
          <a:p>
            <a:endParaRPr lang="es-MX" dirty="0"/>
          </a:p>
        </p:txBody>
      </p:sp>
      <p:pic>
        <p:nvPicPr>
          <p:cNvPr id="8" name="Picture 2" descr="pw_80m_v2"/>
          <p:cNvPicPr>
            <a:picLocks noChangeAspect="1" noChangeArrowheads="1"/>
          </p:cNvPicPr>
          <p:nvPr/>
        </p:nvPicPr>
        <p:blipFill rotWithShape="1">
          <a:blip r:embed="rId5" cstate="print">
            <a:clrChange>
              <a:clrFrom>
                <a:srgbClr val="000000">
                  <a:alpha val="0"/>
                </a:srgbClr>
              </a:clrFrom>
              <a:clrTo>
                <a:srgbClr val="000000">
                  <a:alpha val="0"/>
                </a:srgbClr>
              </a:clrTo>
            </a:clrChange>
            <a:extLst>
              <a:ext uri="{BEBA8EAE-BF5A-486C-A8C5-ECC9F3942E4B}">
                <a14:imgProps xmlns:a14="http://schemas.microsoft.com/office/drawing/2010/main">
                  <a14:imgLayer r:embed="rId4">
                    <a14:imgEffect>
                      <a14:backgroundRemoval t="19154" b="83321" l="14969" r="84506"/>
                    </a14:imgEffect>
                    <a14:imgEffect>
                      <a14:sharpenSoften amount="50000"/>
                    </a14:imgEffect>
                  </a14:imgLayer>
                </a14:imgProps>
              </a:ext>
            </a:extLst>
          </a:blip>
          <a:srcRect l="13324" t="22004" r="13346" b="21740"/>
          <a:stretch/>
        </p:blipFill>
        <p:spPr bwMode="auto">
          <a:xfrm>
            <a:off x="422230" y="2509829"/>
            <a:ext cx="6165994" cy="3381302"/>
          </a:xfrm>
          <a:prstGeom prst="rect">
            <a:avLst/>
          </a:prstGeom>
          <a:noFill/>
          <a:ln w="9525">
            <a:noFill/>
            <a:miter lim="800000"/>
            <a:headEnd/>
            <a:tailEnd/>
          </a:ln>
        </p:spPr>
      </p:pic>
    </p:spTree>
    <p:extLst>
      <p:ext uri="{BB962C8B-B14F-4D97-AF65-F5344CB8AC3E}">
        <p14:creationId xmlns:p14="http://schemas.microsoft.com/office/powerpoint/2010/main" val="24825743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22230" y="187336"/>
            <a:ext cx="8299541" cy="843544"/>
          </a:xfrm>
          <a:prstGeom prst="rect">
            <a:avLst/>
          </a:prstGeom>
          <a:noFill/>
        </p:spPr>
        <p:txBody>
          <a:bodyPr wrap="square" lIns="103867" tIns="51933" rIns="103867" bIns="51933" rtlCol="0">
            <a:spAutoFit/>
          </a:bodyPr>
          <a:lstStyle/>
          <a:p>
            <a:pPr algn="ctr"/>
            <a:r>
              <a:rPr lang="es-MX" sz="2400" b="1" dirty="0">
                <a:solidFill>
                  <a:srgbClr val="0070C0"/>
                </a:solidFill>
                <a:effectLst>
                  <a:outerShdw blurRad="38100" dist="38100" dir="2700000" algn="tl">
                    <a:srgbClr val="C0C0C0"/>
                  </a:outerShdw>
                </a:effectLst>
              </a:rPr>
              <a:t>Plan Maestro para el Desarrollo de las Energías Renovables</a:t>
            </a:r>
            <a:endParaRPr lang="es-SV" sz="2400" b="1" dirty="0">
              <a:solidFill>
                <a:srgbClr val="0070C0"/>
              </a:solidFill>
              <a:effectLst>
                <a:outerShdw blurRad="38100" dist="38100" dir="2700000" algn="tl">
                  <a:srgbClr val="C0C0C0"/>
                </a:outerShdw>
              </a:effectLst>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950" y="1340768"/>
            <a:ext cx="7814100" cy="4680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64917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628800"/>
            <a:ext cx="7724775" cy="4524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22230" y="187336"/>
            <a:ext cx="8299541" cy="843544"/>
          </a:xfrm>
          <a:prstGeom prst="rect">
            <a:avLst/>
          </a:prstGeom>
          <a:noFill/>
        </p:spPr>
        <p:txBody>
          <a:bodyPr wrap="square" lIns="103867" tIns="51933" rIns="103867" bIns="51933" rtlCol="0">
            <a:spAutoFit/>
          </a:bodyPr>
          <a:lstStyle/>
          <a:p>
            <a:pPr algn="ctr"/>
            <a:r>
              <a:rPr lang="es-MX" sz="2400" b="1" dirty="0">
                <a:solidFill>
                  <a:srgbClr val="0070C0"/>
                </a:solidFill>
                <a:effectLst>
                  <a:outerShdw blurRad="38100" dist="38100" dir="2700000" algn="tl">
                    <a:srgbClr val="C0C0C0"/>
                  </a:outerShdw>
                </a:effectLst>
              </a:rPr>
              <a:t>Plan Maestro para el Desarrollo de las Energías Renovables</a:t>
            </a:r>
            <a:endParaRPr lang="es-SV" sz="2400" b="1" dirty="0">
              <a:solidFill>
                <a:srgbClr val="0070C0"/>
              </a:solidFill>
              <a:effectLst>
                <a:outerShdw blurRad="38100" dist="38100" dir="2700000" algn="tl">
                  <a:srgbClr val="C0C0C0"/>
                </a:outerShdw>
              </a:effectLst>
            </a:endParaRPr>
          </a:p>
        </p:txBody>
      </p:sp>
    </p:spTree>
    <p:extLst>
      <p:ext uri="{BB962C8B-B14F-4D97-AF65-F5344CB8AC3E}">
        <p14:creationId xmlns:p14="http://schemas.microsoft.com/office/powerpoint/2010/main" val="32001856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442729" y="2381402"/>
            <a:ext cx="6294495" cy="2308898"/>
          </a:xfrm>
          <a:prstGeom prst="rect">
            <a:avLst/>
          </a:prstGeom>
        </p:spPr>
        <p:txBody>
          <a:bodyPr vert="horz" lIns="103867" tIns="51933" rIns="103867" bIns="51933" rtlCol="0" anchor="ctr">
            <a:normAutofit/>
          </a:bodyPr>
          <a:lstStyle>
            <a:lvl1pPr algn="l" defTabSz="914400" rtl="0" eaLnBrk="1" latinLnBrk="0" hangingPunct="1">
              <a:spcBef>
                <a:spcPct val="0"/>
              </a:spcBef>
              <a:buNone/>
              <a:defRPr kumimoji="0" lang="es-ES" sz="3000" b="1" kern="1200" cap="all">
                <a:solidFill>
                  <a:schemeClr val="tx1"/>
                </a:solidFill>
                <a:latin typeface="+mj-lt"/>
                <a:ea typeface="+mj-ea"/>
                <a:cs typeface="+mj-cs"/>
              </a:defRPr>
            </a:lvl1pPr>
          </a:lstStyle>
          <a:p>
            <a:pPr algn="just"/>
            <a:r>
              <a:rPr lang="es-ES_tradnl" sz="2800" dirty="0"/>
              <a:t>Estudio del impacto en la red de transmisión de El Salvador por la inclusión de las ERNC</a:t>
            </a:r>
            <a:r>
              <a:rPr lang="es-SV" sz="2800" dirty="0">
                <a:latin typeface="Cambria" pitchFamily="18" charset="0"/>
              </a:rPr>
              <a:t>. </a:t>
            </a:r>
          </a:p>
          <a:p>
            <a:pPr algn="just"/>
            <a:endParaRPr lang="es-ES_tradnl" sz="2700" dirty="0" smtClean="0"/>
          </a:p>
        </p:txBody>
      </p:sp>
      <p:sp>
        <p:nvSpPr>
          <p:cNvPr id="9" name="Oval 6"/>
          <p:cNvSpPr/>
          <p:nvPr/>
        </p:nvSpPr>
        <p:spPr>
          <a:xfrm>
            <a:off x="483863" y="2126785"/>
            <a:ext cx="2009602" cy="2411278"/>
          </a:xfrm>
          <a:prstGeom prst="ellipse">
            <a:avLst/>
          </a:prstGeom>
          <a:solidFill>
            <a:srgbClr val="589A08"/>
          </a:solidFill>
          <a:ln w="8255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3867" tIns="51933" rIns="103867" bIns="51933" rtlCol="0" anchor="ctr"/>
          <a:lstStyle/>
          <a:p>
            <a:pPr algn="ctr"/>
            <a:r>
              <a:rPr kumimoji="0" lang="es-ES"/>
              <a:t>             </a:t>
            </a:r>
          </a:p>
        </p:txBody>
      </p:sp>
      <p:sp>
        <p:nvSpPr>
          <p:cNvPr id="10" name="TextBox 5"/>
          <p:cNvSpPr txBox="1"/>
          <p:nvPr/>
        </p:nvSpPr>
        <p:spPr>
          <a:xfrm>
            <a:off x="732748" y="1794962"/>
            <a:ext cx="1190875" cy="3074924"/>
          </a:xfrm>
          <a:prstGeom prst="rect">
            <a:avLst/>
          </a:prstGeom>
          <a:noFill/>
        </p:spPr>
        <p:txBody>
          <a:bodyPr wrap="square" lIns="103867" tIns="51933" rIns="103867" bIns="51933" rtlCol="0">
            <a:spAutoFit/>
          </a:bodyPr>
          <a:lstStyle/>
          <a:p>
            <a:r>
              <a:rPr lang="es-ES" sz="19300" b="1" dirty="0" smtClean="0">
                <a:solidFill>
                  <a:schemeClr val="bg1">
                    <a:alpha val="40000"/>
                  </a:schemeClr>
                </a:solidFill>
                <a:cs typeface="Arial" pitchFamily="34" charset="0"/>
              </a:rPr>
              <a:t>4</a:t>
            </a:r>
            <a:endParaRPr lang="es-ES" sz="19300" b="1" dirty="0">
              <a:solidFill>
                <a:schemeClr val="bg1">
                  <a:alpha val="40000"/>
                </a:schemeClr>
              </a:solidFill>
              <a:cs typeface="Arial" pitchFamily="34" charset="0"/>
            </a:endParaRPr>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8185" y="4869886"/>
            <a:ext cx="7390951" cy="1025733"/>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 y="6183709"/>
            <a:ext cx="91567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1"/>
          <p:cNvSpPr txBox="1">
            <a:spLocks/>
          </p:cNvSpPr>
          <p:nvPr/>
        </p:nvSpPr>
        <p:spPr>
          <a:xfrm>
            <a:off x="2467137" y="2922623"/>
            <a:ext cx="6294495" cy="1226457"/>
          </a:xfrm>
          <a:prstGeom prst="rect">
            <a:avLst/>
          </a:prstGeom>
        </p:spPr>
        <p:txBody>
          <a:bodyPr vert="horz" lIns="103867" tIns="51933" rIns="103867" bIns="51933" rtlCol="0" anchor="ctr">
            <a:normAutofit/>
          </a:bodyPr>
          <a:lstStyle>
            <a:lvl1pPr algn="l" defTabSz="914400" rtl="0" eaLnBrk="1" latinLnBrk="0" hangingPunct="1">
              <a:spcBef>
                <a:spcPct val="0"/>
              </a:spcBef>
              <a:buNone/>
              <a:defRPr kumimoji="0" lang="es-ES" sz="3000" b="1" kern="1200" cap="all">
                <a:solidFill>
                  <a:schemeClr val="tx1"/>
                </a:solidFill>
                <a:latin typeface="+mj-lt"/>
                <a:ea typeface="+mj-ea"/>
                <a:cs typeface="+mj-cs"/>
              </a:defRPr>
            </a:lvl1pPr>
          </a:lstStyle>
          <a:p>
            <a:pPr algn="just"/>
            <a:endParaRPr lang="es-ES_tradnl" sz="2700" dirty="0" smtClean="0"/>
          </a:p>
        </p:txBody>
      </p:sp>
    </p:spTree>
    <p:extLst>
      <p:ext uri="{BB962C8B-B14F-4D97-AF65-F5344CB8AC3E}">
        <p14:creationId xmlns:p14="http://schemas.microsoft.com/office/powerpoint/2010/main" val="18222484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flipV="1">
            <a:off x="611560" y="620688"/>
            <a:ext cx="7814102" cy="45719"/>
          </a:xfrm>
          <a:prstGeom prst="rect">
            <a:avLst/>
          </a:prstGeom>
          <a:ln/>
        </p:spPr>
        <p:style>
          <a:lnRef idx="0">
            <a:schemeClr val="accent1"/>
          </a:lnRef>
          <a:fillRef idx="3">
            <a:schemeClr val="accent1"/>
          </a:fillRef>
          <a:effectRef idx="3">
            <a:schemeClr val="accent1"/>
          </a:effectRef>
          <a:fontRef idx="minor">
            <a:schemeClr val="lt1"/>
          </a:fontRef>
        </p:style>
        <p:txBody>
          <a:bodyPr anchor="ctr"/>
          <a:lstStyle/>
          <a:p>
            <a:pPr algn="ctr" fontAlgn="base">
              <a:spcBef>
                <a:spcPct val="0"/>
              </a:spcBef>
              <a:spcAft>
                <a:spcPct val="0"/>
              </a:spcAft>
              <a:defRPr/>
            </a:pPr>
            <a:endParaRPr lang="es-ES" dirty="0">
              <a:solidFill>
                <a:prstClr val="white"/>
              </a:solidFill>
            </a:endParaRPr>
          </a:p>
        </p:txBody>
      </p:sp>
      <p:sp>
        <p:nvSpPr>
          <p:cNvPr id="3" name="2 CuadroTexto"/>
          <p:cNvSpPr txBox="1"/>
          <p:nvPr/>
        </p:nvSpPr>
        <p:spPr>
          <a:xfrm>
            <a:off x="376915" y="44624"/>
            <a:ext cx="8299541" cy="535768"/>
          </a:xfrm>
          <a:prstGeom prst="rect">
            <a:avLst/>
          </a:prstGeom>
          <a:noFill/>
        </p:spPr>
        <p:txBody>
          <a:bodyPr wrap="square" lIns="103867" tIns="51933" rIns="103867" bIns="51933" rtlCol="0">
            <a:spAutoFit/>
          </a:bodyPr>
          <a:lstStyle/>
          <a:p>
            <a:pPr algn="ctr" fontAlgn="base">
              <a:spcBef>
                <a:spcPct val="0"/>
              </a:spcBef>
              <a:spcAft>
                <a:spcPct val="0"/>
              </a:spcAft>
              <a:defRPr/>
            </a:pPr>
            <a:r>
              <a:rPr lang="es-MX" sz="2800" b="1" dirty="0">
                <a:solidFill>
                  <a:srgbClr val="0070C0"/>
                </a:solidFill>
                <a:effectLst>
                  <a:outerShdw blurRad="38100" dist="38100" dir="2700000" algn="tl">
                    <a:srgbClr val="C0C0C0"/>
                  </a:outerShdw>
                </a:effectLst>
              </a:rPr>
              <a:t>Antecedentes</a:t>
            </a:r>
            <a:endParaRPr lang="es-SV" sz="2800" b="1" dirty="0">
              <a:solidFill>
                <a:srgbClr val="0070C0"/>
              </a:solidFill>
              <a:effectLst>
                <a:outerShdw blurRad="38100" dist="38100" dir="2700000" algn="tl">
                  <a:srgbClr val="C0C0C0"/>
                </a:outerShdw>
              </a:effectLst>
            </a:endParaRPr>
          </a:p>
        </p:txBody>
      </p:sp>
      <p:graphicFrame>
        <p:nvGraphicFramePr>
          <p:cNvPr id="6" name="5 Diagrama"/>
          <p:cNvGraphicFramePr/>
          <p:nvPr>
            <p:extLst>
              <p:ext uri="{D42A27DB-BD31-4B8C-83A1-F6EECF244321}">
                <p14:modId xmlns:p14="http://schemas.microsoft.com/office/powerpoint/2010/main" val="3535714716"/>
              </p:ext>
            </p:extLst>
          </p:nvPr>
        </p:nvGraphicFramePr>
        <p:xfrm>
          <a:off x="259700" y="1050000"/>
          <a:ext cx="8560772"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098"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5913" y="5124042"/>
            <a:ext cx="1090063" cy="57709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00064" y="3071717"/>
            <a:ext cx="853068" cy="4265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4800" y="4024241"/>
            <a:ext cx="633204" cy="3525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88756" y="4053620"/>
            <a:ext cx="864376" cy="323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00871" y="3573016"/>
            <a:ext cx="958896" cy="282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75335" y="3068960"/>
            <a:ext cx="697170" cy="43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29622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flipV="1">
            <a:off x="611560" y="620688"/>
            <a:ext cx="7814102" cy="45719"/>
          </a:xfrm>
          <a:prstGeom prst="rect">
            <a:avLst/>
          </a:prstGeom>
          <a:ln/>
        </p:spPr>
        <p:style>
          <a:lnRef idx="0">
            <a:schemeClr val="accent1"/>
          </a:lnRef>
          <a:fillRef idx="3">
            <a:schemeClr val="accent1"/>
          </a:fillRef>
          <a:effectRef idx="3">
            <a:schemeClr val="accent1"/>
          </a:effectRef>
          <a:fontRef idx="minor">
            <a:schemeClr val="lt1"/>
          </a:fontRef>
        </p:style>
        <p:txBody>
          <a:bodyPr anchor="ctr"/>
          <a:lstStyle/>
          <a:p>
            <a:pPr algn="ctr" fontAlgn="base">
              <a:spcBef>
                <a:spcPct val="0"/>
              </a:spcBef>
              <a:spcAft>
                <a:spcPct val="0"/>
              </a:spcAft>
              <a:defRPr/>
            </a:pPr>
            <a:endParaRPr lang="es-ES" dirty="0">
              <a:solidFill>
                <a:prstClr val="white"/>
              </a:solidFill>
            </a:endParaRPr>
          </a:p>
        </p:txBody>
      </p:sp>
      <p:sp>
        <p:nvSpPr>
          <p:cNvPr id="5" name="4 CuadroTexto"/>
          <p:cNvSpPr txBox="1"/>
          <p:nvPr/>
        </p:nvSpPr>
        <p:spPr>
          <a:xfrm>
            <a:off x="376915" y="44624"/>
            <a:ext cx="8299541" cy="535768"/>
          </a:xfrm>
          <a:prstGeom prst="rect">
            <a:avLst/>
          </a:prstGeom>
          <a:noFill/>
        </p:spPr>
        <p:txBody>
          <a:bodyPr wrap="square" lIns="103867" tIns="51933" rIns="103867" bIns="51933" rtlCol="0">
            <a:spAutoFit/>
          </a:bodyPr>
          <a:lstStyle/>
          <a:p>
            <a:pPr algn="ctr" fontAlgn="base">
              <a:spcBef>
                <a:spcPct val="0"/>
              </a:spcBef>
              <a:spcAft>
                <a:spcPct val="0"/>
              </a:spcAft>
              <a:defRPr/>
            </a:pPr>
            <a:r>
              <a:rPr lang="es-MX" sz="2800" b="1" dirty="0" smtClean="0">
                <a:solidFill>
                  <a:srgbClr val="0070C0"/>
                </a:solidFill>
                <a:effectLst>
                  <a:outerShdw blurRad="38100" dist="38100" dir="2700000" algn="tl">
                    <a:srgbClr val="C0C0C0"/>
                  </a:outerShdw>
                </a:effectLst>
              </a:rPr>
              <a:t>Objetivos</a:t>
            </a:r>
            <a:endParaRPr lang="es-SV" sz="2800" b="1" dirty="0">
              <a:solidFill>
                <a:srgbClr val="0070C0"/>
              </a:solidFill>
              <a:effectLst>
                <a:outerShdw blurRad="38100" dist="38100" dir="2700000" algn="tl">
                  <a:srgbClr val="C0C0C0"/>
                </a:outerShdw>
              </a:effectLst>
            </a:endParaRPr>
          </a:p>
        </p:txBody>
      </p:sp>
      <p:graphicFrame>
        <p:nvGraphicFramePr>
          <p:cNvPr id="2" name="1 Diagrama"/>
          <p:cNvGraphicFramePr/>
          <p:nvPr>
            <p:extLst>
              <p:ext uri="{D42A27DB-BD31-4B8C-83A1-F6EECF244321}">
                <p14:modId xmlns:p14="http://schemas.microsoft.com/office/powerpoint/2010/main" val="4219259300"/>
              </p:ext>
            </p:extLst>
          </p:nvPr>
        </p:nvGraphicFramePr>
        <p:xfrm>
          <a:off x="376914" y="764704"/>
          <a:ext cx="8515566" cy="44960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7 Rectángulo redondeado"/>
          <p:cNvSpPr/>
          <p:nvPr/>
        </p:nvSpPr>
        <p:spPr>
          <a:xfrm>
            <a:off x="611560" y="5661248"/>
            <a:ext cx="8280920" cy="1033372"/>
          </a:xfrm>
          <a:prstGeom prst="roundRect">
            <a:avLst/>
          </a:prstGeom>
          <a:solidFill>
            <a:schemeClr val="bg2">
              <a:lumMod val="25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285750" indent="-285750" algn="just">
              <a:buFont typeface="Arial" panose="020B0604020202020204" pitchFamily="34" charset="0"/>
              <a:buChar char="•"/>
            </a:pPr>
            <a:r>
              <a:rPr lang="es-ES" sz="1200" dirty="0">
                <a:solidFill>
                  <a:schemeClr val="bg1"/>
                </a:solidFill>
              </a:rPr>
              <a:t>Para el caso de la generación eólica, se tomaron en consideración los sitios con  potenciales de generación de conformidad con el Plan Maestro elaborado por el CNE y los nodos más cercanos a estos sitios.</a:t>
            </a:r>
          </a:p>
          <a:p>
            <a:pPr marL="285750" indent="-285750" algn="just">
              <a:buFont typeface="Arial" panose="020B0604020202020204" pitchFamily="34" charset="0"/>
              <a:buChar char="•"/>
            </a:pPr>
            <a:endParaRPr lang="es-ES" sz="1200" dirty="0">
              <a:solidFill>
                <a:schemeClr val="bg1"/>
              </a:solidFill>
            </a:endParaRPr>
          </a:p>
          <a:p>
            <a:pPr marL="285750" indent="-285750" algn="just">
              <a:buFont typeface="Arial" panose="020B0604020202020204" pitchFamily="34" charset="0"/>
              <a:buChar char="•"/>
            </a:pPr>
            <a:r>
              <a:rPr lang="es-ES" sz="1200" dirty="0">
                <a:solidFill>
                  <a:schemeClr val="bg1"/>
                </a:solidFill>
              </a:rPr>
              <a:t>Para los proyectos de generación SFV considerar posibles proyectos indicados por el equipo interinstitucional </a:t>
            </a:r>
            <a:endParaRPr lang="es-SV" sz="1200" dirty="0">
              <a:solidFill>
                <a:schemeClr val="bg1"/>
              </a:solidFill>
            </a:endParaRPr>
          </a:p>
        </p:txBody>
      </p:sp>
    </p:spTree>
    <p:extLst>
      <p:ext uri="{BB962C8B-B14F-4D97-AF65-F5344CB8AC3E}">
        <p14:creationId xmlns:p14="http://schemas.microsoft.com/office/powerpoint/2010/main" val="6421973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76916" y="980728"/>
            <a:ext cx="8443556" cy="4770537"/>
          </a:xfrm>
          <a:prstGeom prst="rect">
            <a:avLst/>
          </a:prstGeom>
        </p:spPr>
        <p:txBody>
          <a:bodyPr wrap="square">
            <a:spAutoFit/>
          </a:bodyPr>
          <a:lstStyle/>
          <a:p>
            <a:pPr marL="285750" indent="-285750">
              <a:buFont typeface="Arial" panose="020B0604020202020204" pitchFamily="34" charset="0"/>
              <a:buChar char="•"/>
            </a:pPr>
            <a:r>
              <a:rPr lang="es-SV" sz="1600" dirty="0"/>
              <a:t>I</a:t>
            </a:r>
            <a:r>
              <a:rPr lang="es-SV" sz="1600" dirty="0" smtClean="0">
                <a:effectLst/>
              </a:rPr>
              <a:t>nvestigar el impacto de</a:t>
            </a:r>
            <a:r>
              <a:rPr lang="es-SV" sz="1600" dirty="0" smtClean="0"/>
              <a:t> instalar </a:t>
            </a:r>
            <a:r>
              <a:rPr lang="es-SV" sz="1600" dirty="0" smtClean="0">
                <a:effectLst/>
              </a:rPr>
              <a:t>195.2 MW de posibles proyectos identificados con base en generación renovable de equipos </a:t>
            </a:r>
            <a:r>
              <a:rPr lang="es-SV" sz="1600" dirty="0" smtClean="0"/>
              <a:t>no convencionales</a:t>
            </a:r>
            <a:r>
              <a:rPr lang="es-SV" sz="1600" dirty="0" smtClean="0">
                <a:effectLst/>
              </a:rPr>
              <a:t>; iniciando en el año 2016, los cuales se dividen en:</a:t>
            </a:r>
          </a:p>
          <a:p>
            <a:pPr marL="1200150" lvl="2" indent="-285750">
              <a:buFont typeface="Wingdings" panose="05000000000000000000" pitchFamily="2" charset="2"/>
              <a:buChar char="v"/>
            </a:pPr>
            <a:r>
              <a:rPr lang="es-SV" sz="1600" dirty="0" smtClean="0">
                <a:effectLst/>
              </a:rPr>
              <a:t>72 MW de generación eólica</a:t>
            </a:r>
            <a:endParaRPr lang="es-SV" sz="1600" dirty="0"/>
          </a:p>
          <a:p>
            <a:pPr marL="1200150" lvl="2" indent="-285750">
              <a:buFont typeface="Wingdings" panose="05000000000000000000" pitchFamily="2" charset="2"/>
              <a:buChar char="v"/>
            </a:pPr>
            <a:r>
              <a:rPr lang="es-SV" sz="1600" dirty="0" smtClean="0">
                <a:effectLst/>
              </a:rPr>
              <a:t>123.2 MW de generación de energía fotovoltaica (PV)</a:t>
            </a:r>
            <a:endParaRPr lang="es-SV" sz="1600" dirty="0" smtClean="0"/>
          </a:p>
          <a:p>
            <a:endParaRPr lang="es-SV" sz="1600" dirty="0" smtClean="0"/>
          </a:p>
          <a:p>
            <a:pPr marL="285750" indent="-285750" algn="just">
              <a:buFont typeface="Arial" panose="020B0604020202020204" pitchFamily="34" charset="0"/>
              <a:buChar char="•"/>
            </a:pPr>
            <a:r>
              <a:rPr lang="es-SV" sz="1600" dirty="0" smtClean="0"/>
              <a:t>En </a:t>
            </a:r>
            <a:r>
              <a:rPr lang="es-SV" sz="1600" dirty="0"/>
              <a:t>el estudio se consideró el año 2013 como referencia del sistema, y una proyección de escenarios a partir del 2016 al 2019, periodo en el que se espera que estos proyectos ya estén en </a:t>
            </a:r>
            <a:r>
              <a:rPr lang="es-SV" sz="1600" dirty="0" smtClean="0"/>
              <a:t>operación, así como sus efectos con la línea SIEPAC.</a:t>
            </a:r>
            <a:endParaRPr lang="es-ES" sz="1600" dirty="0" smtClean="0"/>
          </a:p>
          <a:p>
            <a:pPr marL="285750" indent="-285750" algn="just">
              <a:buFont typeface="Arial" panose="020B0604020202020204" pitchFamily="34" charset="0"/>
              <a:buChar char="•"/>
            </a:pPr>
            <a:endParaRPr lang="es-ES" sz="1600" dirty="0"/>
          </a:p>
          <a:p>
            <a:pPr marL="285750" indent="-285750" algn="just">
              <a:buFont typeface="Arial" panose="020B0604020202020204" pitchFamily="34" charset="0"/>
              <a:buChar char="•"/>
            </a:pPr>
            <a:r>
              <a:rPr lang="es-ES" sz="1600" dirty="0" smtClean="0"/>
              <a:t>El </a:t>
            </a:r>
            <a:r>
              <a:rPr lang="es-ES" sz="1600" dirty="0"/>
              <a:t>foco de estos estudios </a:t>
            </a:r>
            <a:r>
              <a:rPr lang="es-ES" sz="1600" dirty="0" smtClean="0"/>
              <a:t>se centra, en </a:t>
            </a:r>
            <a:r>
              <a:rPr lang="es-SV" sz="1600" dirty="0" smtClean="0"/>
              <a:t>evaluar </a:t>
            </a:r>
            <a:r>
              <a:rPr lang="es-SV" sz="1600" dirty="0"/>
              <a:t>el </a:t>
            </a:r>
            <a:r>
              <a:rPr lang="es-SV" sz="1600" b="1" dirty="0"/>
              <a:t>máximo impacto posible </a:t>
            </a:r>
            <a:r>
              <a:rPr lang="es-SV" sz="1600" dirty="0"/>
              <a:t>de esta </a:t>
            </a:r>
            <a:r>
              <a:rPr lang="es-SV" sz="1600" dirty="0" smtClean="0"/>
              <a:t>inyección acoplada </a:t>
            </a:r>
            <a:r>
              <a:rPr lang="es-SV" sz="1600" dirty="0"/>
              <a:t>a la generación con fuentes </a:t>
            </a:r>
            <a:r>
              <a:rPr lang="es-SV" sz="1600" dirty="0" smtClean="0"/>
              <a:t>existentes (</a:t>
            </a:r>
            <a:r>
              <a:rPr lang="es-SV" sz="1600" dirty="0"/>
              <a:t>hidroeléctrica, geotérmica y térmica) y </a:t>
            </a:r>
            <a:r>
              <a:rPr lang="es-SV" sz="1600" dirty="0" smtClean="0"/>
              <a:t>la </a:t>
            </a:r>
            <a:r>
              <a:rPr lang="es-ES" sz="1600" dirty="0"/>
              <a:t>T</a:t>
            </a:r>
            <a:r>
              <a:rPr lang="es-ES" sz="1600" dirty="0" smtClean="0"/>
              <a:t>ransmisión </a:t>
            </a:r>
            <a:r>
              <a:rPr lang="es-ES" sz="1600" dirty="0"/>
              <a:t>para los años 2016 y</a:t>
            </a:r>
            <a:r>
              <a:rPr lang="es-ES" sz="1600" dirty="0" smtClean="0"/>
              <a:t> 2019, considerando escenarios para la evaluación de contingencias en condiciones de máxima y mínima demanda, en época de verano e invierno  . </a:t>
            </a:r>
            <a:endParaRPr lang="es-SV" sz="1600" dirty="0"/>
          </a:p>
          <a:p>
            <a:pPr marL="285750" indent="-285750">
              <a:buFont typeface="Arial" panose="020B0604020202020204" pitchFamily="34" charset="0"/>
              <a:buChar char="•"/>
            </a:pPr>
            <a:endParaRPr lang="es-SV" sz="1600" dirty="0"/>
          </a:p>
          <a:p>
            <a:pPr marL="285750" indent="-285750" algn="just">
              <a:buFont typeface="Arial" panose="020B0604020202020204" pitchFamily="34" charset="0"/>
              <a:buChar char="•"/>
            </a:pPr>
            <a:r>
              <a:rPr lang="es-SV" sz="1600" dirty="0" smtClean="0">
                <a:effectLst/>
              </a:rPr>
              <a:t>Además de los estudios eléctricos,  a MPE se le solicito recomendaciones  </a:t>
            </a:r>
            <a:r>
              <a:rPr lang="es-SV" sz="1600" dirty="0" smtClean="0"/>
              <a:t>de </a:t>
            </a:r>
            <a:r>
              <a:rPr lang="es-SV" sz="1600" dirty="0"/>
              <a:t>manera general los requerimientos </a:t>
            </a:r>
            <a:r>
              <a:rPr lang="es-SV" sz="1600" dirty="0" smtClean="0"/>
              <a:t>para interconectar </a:t>
            </a:r>
            <a:r>
              <a:rPr lang="es-SV" sz="1600" dirty="0"/>
              <a:t>a las redes eléctricas la generación </a:t>
            </a:r>
            <a:r>
              <a:rPr lang="es-SV" sz="1600" dirty="0" smtClean="0"/>
              <a:t>eólicas y solares </a:t>
            </a:r>
            <a:r>
              <a:rPr lang="es-SV" sz="1600" dirty="0" smtClean="0">
                <a:effectLst/>
              </a:rPr>
              <a:t>para limitar el impacto de la nueva generación.</a:t>
            </a:r>
          </a:p>
        </p:txBody>
      </p:sp>
      <p:sp>
        <p:nvSpPr>
          <p:cNvPr id="5" name="4 CuadroTexto"/>
          <p:cNvSpPr txBox="1"/>
          <p:nvPr/>
        </p:nvSpPr>
        <p:spPr>
          <a:xfrm>
            <a:off x="376915" y="300944"/>
            <a:ext cx="8299541" cy="535768"/>
          </a:xfrm>
          <a:prstGeom prst="rect">
            <a:avLst/>
          </a:prstGeom>
          <a:noFill/>
        </p:spPr>
        <p:txBody>
          <a:bodyPr wrap="square" lIns="103867" tIns="51933" rIns="103867" bIns="51933" rtlCol="0">
            <a:spAutoFit/>
          </a:bodyPr>
          <a:lstStyle/>
          <a:p>
            <a:pPr algn="ctr" fontAlgn="base">
              <a:spcBef>
                <a:spcPct val="0"/>
              </a:spcBef>
              <a:spcAft>
                <a:spcPct val="0"/>
              </a:spcAft>
              <a:defRPr/>
            </a:pPr>
            <a:r>
              <a:rPr lang="es-MX" sz="2800" b="1" dirty="0" smtClean="0">
                <a:solidFill>
                  <a:srgbClr val="0070C0"/>
                </a:solidFill>
                <a:effectLst>
                  <a:outerShdw blurRad="38100" dist="38100" dir="2700000" algn="tl">
                    <a:srgbClr val="C0C0C0"/>
                  </a:outerShdw>
                </a:effectLst>
              </a:rPr>
              <a:t>Condiciones Iniciales del Estudio</a:t>
            </a:r>
            <a:endParaRPr lang="es-SV" sz="2800" b="1" dirty="0">
              <a:solidFill>
                <a:srgbClr val="0070C0"/>
              </a:solidFill>
              <a:effectLst>
                <a:outerShdw blurRad="38100" dist="38100" dir="2700000" algn="tl">
                  <a:srgbClr val="C0C0C0"/>
                </a:outerShdw>
              </a:effectLst>
            </a:endParaRPr>
          </a:p>
        </p:txBody>
      </p:sp>
    </p:spTree>
    <p:extLst>
      <p:ext uri="{BB962C8B-B14F-4D97-AF65-F5344CB8AC3E}">
        <p14:creationId xmlns:p14="http://schemas.microsoft.com/office/powerpoint/2010/main" val="30634930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344123" y="312508"/>
            <a:ext cx="8299541" cy="535768"/>
          </a:xfrm>
          <a:prstGeom prst="rect">
            <a:avLst/>
          </a:prstGeom>
          <a:noFill/>
        </p:spPr>
        <p:txBody>
          <a:bodyPr wrap="square" lIns="103867" tIns="51933" rIns="103867" bIns="51933" rtlCol="0">
            <a:spAutoFit/>
          </a:bodyPr>
          <a:lstStyle/>
          <a:p>
            <a:pPr algn="ctr" fontAlgn="base">
              <a:spcBef>
                <a:spcPct val="0"/>
              </a:spcBef>
              <a:spcAft>
                <a:spcPct val="0"/>
              </a:spcAft>
              <a:defRPr/>
            </a:pPr>
            <a:r>
              <a:rPr lang="es-MX" sz="2800" b="1" dirty="0" smtClean="0">
                <a:solidFill>
                  <a:srgbClr val="0070C0"/>
                </a:solidFill>
                <a:effectLst>
                  <a:outerShdw blurRad="38100" dist="38100" dir="2700000" algn="tl">
                    <a:srgbClr val="C0C0C0"/>
                  </a:outerShdw>
                </a:effectLst>
              </a:rPr>
              <a:t>Conclusiones del estudio </a:t>
            </a:r>
            <a:endParaRPr lang="es-SV" sz="2800" b="1" dirty="0">
              <a:solidFill>
                <a:srgbClr val="0070C0"/>
              </a:solidFill>
              <a:effectLst>
                <a:outerShdw blurRad="38100" dist="38100" dir="2700000" algn="tl">
                  <a:srgbClr val="C0C0C0"/>
                </a:outerShdw>
              </a:effectLst>
            </a:endParaRPr>
          </a:p>
        </p:txBody>
      </p:sp>
      <p:graphicFrame>
        <p:nvGraphicFramePr>
          <p:cNvPr id="6" name="5 Diagrama"/>
          <p:cNvGraphicFramePr/>
          <p:nvPr>
            <p:extLst>
              <p:ext uri="{D42A27DB-BD31-4B8C-83A1-F6EECF244321}">
                <p14:modId xmlns:p14="http://schemas.microsoft.com/office/powerpoint/2010/main" val="1638136696"/>
              </p:ext>
            </p:extLst>
          </p:nvPr>
        </p:nvGraphicFramePr>
        <p:xfrm>
          <a:off x="251520" y="908720"/>
          <a:ext cx="8640960"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602941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602398" y="2458711"/>
            <a:ext cx="6294495" cy="2308898"/>
          </a:xfrm>
          <a:prstGeom prst="rect">
            <a:avLst/>
          </a:prstGeom>
        </p:spPr>
        <p:txBody>
          <a:bodyPr vert="horz" lIns="103867" tIns="51933" rIns="103867" bIns="51933" rtlCol="0" anchor="ctr">
            <a:normAutofit fontScale="92500"/>
          </a:bodyPr>
          <a:lstStyle>
            <a:lvl1pPr algn="l" defTabSz="914400" rtl="0" eaLnBrk="1" latinLnBrk="0" hangingPunct="1">
              <a:spcBef>
                <a:spcPct val="0"/>
              </a:spcBef>
              <a:buNone/>
              <a:defRPr kumimoji="0" lang="es-ES" sz="3000" b="1" kern="1200" cap="all">
                <a:solidFill>
                  <a:schemeClr val="tx1"/>
                </a:solidFill>
                <a:latin typeface="+mj-lt"/>
                <a:ea typeface="+mj-ea"/>
                <a:cs typeface="+mj-cs"/>
              </a:defRPr>
            </a:lvl1pPr>
          </a:lstStyle>
          <a:p>
            <a:pPr>
              <a:lnSpc>
                <a:spcPct val="150000"/>
              </a:lnSpc>
            </a:pPr>
            <a:r>
              <a:rPr lang="es-MX" sz="2800" dirty="0" smtClean="0">
                <a:latin typeface="Century Gothic" pitchFamily="34" charset="0"/>
              </a:rPr>
              <a:t>PROCESOS DE LICITACION IMPULSADOS LUEGO DE LA CRACION DE MARCO TREGULATORIO DE </a:t>
            </a:r>
            <a:r>
              <a:rPr lang="es-MX" sz="2800" dirty="0" err="1" smtClean="0">
                <a:latin typeface="Century Gothic" pitchFamily="34" charset="0"/>
              </a:rPr>
              <a:t>eerr</a:t>
            </a:r>
            <a:r>
              <a:rPr lang="es-MX" sz="2800" dirty="0" smtClean="0">
                <a:latin typeface="Century Gothic" pitchFamily="34" charset="0"/>
              </a:rPr>
              <a:t>.</a:t>
            </a:r>
            <a:endParaRPr lang="es-MX" sz="2800" dirty="0">
              <a:latin typeface="Century Gothic" pitchFamily="34" charset="0"/>
            </a:endParaRPr>
          </a:p>
        </p:txBody>
      </p:sp>
      <p:sp>
        <p:nvSpPr>
          <p:cNvPr id="9" name="Oval 6"/>
          <p:cNvSpPr/>
          <p:nvPr/>
        </p:nvSpPr>
        <p:spPr>
          <a:xfrm>
            <a:off x="527017" y="2407521"/>
            <a:ext cx="2009602" cy="2411278"/>
          </a:xfrm>
          <a:prstGeom prst="ellipse">
            <a:avLst/>
          </a:prstGeom>
          <a:solidFill>
            <a:srgbClr val="589A08"/>
          </a:solidFill>
          <a:ln w="8255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3867" tIns="51933" rIns="103867" bIns="51933" rtlCol="0" anchor="ctr"/>
          <a:lstStyle/>
          <a:p>
            <a:pPr algn="ctr"/>
            <a:r>
              <a:rPr kumimoji="0" lang="es-ES"/>
              <a:t>             </a:t>
            </a:r>
          </a:p>
        </p:txBody>
      </p:sp>
      <p:sp>
        <p:nvSpPr>
          <p:cNvPr id="10" name="TextBox 5"/>
          <p:cNvSpPr txBox="1"/>
          <p:nvPr/>
        </p:nvSpPr>
        <p:spPr>
          <a:xfrm>
            <a:off x="864230" y="2026014"/>
            <a:ext cx="1190875" cy="3074924"/>
          </a:xfrm>
          <a:prstGeom prst="rect">
            <a:avLst/>
          </a:prstGeom>
          <a:noFill/>
        </p:spPr>
        <p:txBody>
          <a:bodyPr wrap="square" lIns="103867" tIns="51933" rIns="103867" bIns="51933" rtlCol="0">
            <a:spAutoFit/>
          </a:bodyPr>
          <a:lstStyle/>
          <a:p>
            <a:r>
              <a:rPr lang="es-ES" sz="19300" b="1" dirty="0" smtClean="0">
                <a:solidFill>
                  <a:schemeClr val="bg1">
                    <a:alpha val="40000"/>
                  </a:schemeClr>
                </a:solidFill>
                <a:cs typeface="Arial" pitchFamily="34" charset="0"/>
              </a:rPr>
              <a:t>5</a:t>
            </a:r>
            <a:endParaRPr lang="es-ES" sz="19300" b="1" dirty="0">
              <a:solidFill>
                <a:schemeClr val="bg1">
                  <a:alpha val="40000"/>
                </a:schemeClr>
              </a:solidFill>
              <a:cs typeface="Arial"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 y="6183709"/>
            <a:ext cx="91567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2093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323528" y="0"/>
            <a:ext cx="8229600" cy="1143000"/>
          </a:xfrm>
        </p:spPr>
        <p:txBody>
          <a:bodyPr/>
          <a:lstStyle/>
          <a:p>
            <a:r>
              <a:rPr lang="es-MX" sz="1800" dirty="0" smtClean="0"/>
              <a:t>Proceso de Libre concurrencia para contratos de largo plazo de 15 MW de energías renovables no convencionales distribuida.</a:t>
            </a:r>
            <a:endParaRPr lang="es-SV" sz="1800" dirty="0"/>
          </a:p>
        </p:txBody>
      </p:sp>
      <p:sp>
        <p:nvSpPr>
          <p:cNvPr id="2" name="1 Marcador de contenido"/>
          <p:cNvSpPr>
            <a:spLocks noGrp="1"/>
          </p:cNvSpPr>
          <p:nvPr>
            <p:ph idx="1"/>
          </p:nvPr>
        </p:nvSpPr>
        <p:spPr>
          <a:xfrm>
            <a:off x="457200" y="1063277"/>
            <a:ext cx="8229600" cy="5246043"/>
          </a:xfrm>
        </p:spPr>
        <p:txBody>
          <a:bodyPr>
            <a:noAutofit/>
          </a:bodyPr>
          <a:lstStyle/>
          <a:p>
            <a:pPr lvl="0" algn="just">
              <a:buFont typeface="Wingdings" panose="05000000000000000000" pitchFamily="2" charset="2"/>
              <a:buChar char="ü"/>
            </a:pPr>
            <a:r>
              <a:rPr lang="es-SV" sz="1800" dirty="0"/>
              <a:t>La licitación fue exclusivamente a proyectos de nueva inversión en generación eléctrica.</a:t>
            </a:r>
            <a:endParaRPr lang="es-SV" sz="1600" dirty="0"/>
          </a:p>
          <a:p>
            <a:pPr lvl="0" algn="just">
              <a:buFont typeface="Wingdings" panose="05000000000000000000" pitchFamily="2" charset="2"/>
              <a:buChar char="ü"/>
            </a:pPr>
            <a:r>
              <a:rPr lang="es-SV" sz="1800" dirty="0"/>
              <a:t>La potencia total que se considera pertinente contratar es de 15 MW.</a:t>
            </a:r>
            <a:endParaRPr lang="es-SV" sz="1600" dirty="0"/>
          </a:p>
          <a:p>
            <a:pPr lvl="0" algn="just">
              <a:buFont typeface="Wingdings" panose="05000000000000000000" pitchFamily="2" charset="2"/>
              <a:buChar char="ü"/>
            </a:pPr>
            <a:r>
              <a:rPr lang="es-SV" sz="1800" dirty="0"/>
              <a:t>La potencia total a licitar se distribuyó de la siguiente manera</a:t>
            </a:r>
            <a:r>
              <a:rPr lang="es-SV" sz="1800" dirty="0" smtClean="0"/>
              <a:t>:</a:t>
            </a:r>
          </a:p>
          <a:p>
            <a:pPr lvl="0"/>
            <a:endParaRPr lang="es-MX" sz="1600" dirty="0"/>
          </a:p>
          <a:p>
            <a:pPr lvl="0"/>
            <a:endParaRPr lang="es-MX" sz="1600" dirty="0" smtClean="0"/>
          </a:p>
          <a:p>
            <a:pPr lvl="0"/>
            <a:endParaRPr lang="es-MX" sz="1600" dirty="0" smtClean="0"/>
          </a:p>
          <a:p>
            <a:pPr lvl="0"/>
            <a:endParaRPr lang="es-MX" sz="1600" dirty="0" smtClean="0"/>
          </a:p>
          <a:p>
            <a:pPr lvl="0"/>
            <a:endParaRPr lang="es-MX" sz="1600" dirty="0"/>
          </a:p>
          <a:p>
            <a:pPr lvl="0"/>
            <a:endParaRPr lang="es-SV" sz="1600" dirty="0"/>
          </a:p>
          <a:p>
            <a:pPr lvl="0" algn="just">
              <a:buFont typeface="Wingdings" panose="05000000000000000000" pitchFamily="2" charset="2"/>
              <a:buChar char="ü"/>
            </a:pPr>
            <a:endParaRPr lang="es-SV" sz="1800" dirty="0" smtClean="0"/>
          </a:p>
          <a:p>
            <a:pPr lvl="0" algn="just">
              <a:buFont typeface="Wingdings" panose="05000000000000000000" pitchFamily="2" charset="2"/>
              <a:buChar char="ü"/>
            </a:pPr>
            <a:r>
              <a:rPr lang="es-SV" sz="1800" dirty="0" smtClean="0"/>
              <a:t>De </a:t>
            </a:r>
            <a:r>
              <a:rPr lang="es-SV" sz="1800" dirty="0"/>
              <a:t>acuerdo con lo establecido en el artículo 86-B del RLGE, en la licitación se debe reservar un bloque de potencia por un total de 1.0 MW el cual será asignado a usuarios auto-productores residenciales con tecnología fotovoltaica, para los cuales es pertinente que la capacidad máxima instalada por proyecto a contratar, sea de 5 kW.</a:t>
            </a:r>
            <a:endParaRPr lang="es-SV" sz="1600" dirty="0"/>
          </a:p>
          <a:p>
            <a:endParaRPr lang="es-SV" sz="1100" dirty="0"/>
          </a:p>
        </p:txBody>
      </p:sp>
      <p:graphicFrame>
        <p:nvGraphicFramePr>
          <p:cNvPr id="7" name="6 Tabla"/>
          <p:cNvGraphicFramePr>
            <a:graphicFrameLocks noGrp="1"/>
          </p:cNvGraphicFramePr>
          <p:nvPr>
            <p:extLst>
              <p:ext uri="{D42A27DB-BD31-4B8C-83A1-F6EECF244321}">
                <p14:modId xmlns:p14="http://schemas.microsoft.com/office/powerpoint/2010/main" val="1042274018"/>
              </p:ext>
            </p:extLst>
          </p:nvPr>
        </p:nvGraphicFramePr>
        <p:xfrm>
          <a:off x="683568" y="2348880"/>
          <a:ext cx="7632848" cy="1800200"/>
        </p:xfrm>
        <a:graphic>
          <a:graphicData uri="http://schemas.openxmlformats.org/drawingml/2006/table">
            <a:tbl>
              <a:tblPr firstRow="1" bandRow="1">
                <a:tableStyleId>{5C22544A-7EE6-4342-B048-85BDC9FD1C3A}</a:tableStyleId>
              </a:tblPr>
              <a:tblGrid>
                <a:gridCol w="1783782"/>
                <a:gridCol w="2053949"/>
                <a:gridCol w="2134061"/>
                <a:gridCol w="1661056"/>
              </a:tblGrid>
              <a:tr h="450050">
                <a:tc>
                  <a:txBody>
                    <a:bodyPr/>
                    <a:lstStyle/>
                    <a:p>
                      <a:pPr algn="ctr">
                        <a:spcAft>
                          <a:spcPts val="0"/>
                        </a:spcAft>
                      </a:pPr>
                      <a:r>
                        <a:rPr lang="es-SV" sz="1100" dirty="0">
                          <a:effectLst/>
                        </a:rPr>
                        <a:t>Potencia por tecnología</a:t>
                      </a:r>
                      <a:endParaRPr lang="es-SV" sz="1100" dirty="0">
                        <a:effectLst/>
                        <a:latin typeface="Times New Roman"/>
                        <a:ea typeface="Times New Roman"/>
                      </a:endParaRPr>
                    </a:p>
                  </a:txBody>
                  <a:tcPr marL="68580" marR="68580" marT="0" marB="0" anchor="ctr"/>
                </a:tc>
                <a:tc>
                  <a:txBody>
                    <a:bodyPr/>
                    <a:lstStyle/>
                    <a:p>
                      <a:pPr algn="ctr">
                        <a:spcAft>
                          <a:spcPts val="0"/>
                        </a:spcAft>
                      </a:pPr>
                      <a:r>
                        <a:rPr lang="es-SV" sz="1100">
                          <a:effectLst/>
                        </a:rPr>
                        <a:t>Máxima capacidad por proyecto</a:t>
                      </a:r>
                      <a:endParaRPr lang="es-SV" sz="1100">
                        <a:effectLst/>
                        <a:latin typeface="Times New Roman"/>
                        <a:ea typeface="Times New Roman"/>
                      </a:endParaRPr>
                    </a:p>
                  </a:txBody>
                  <a:tcPr marL="68580" marR="68580" marT="0" marB="0" anchor="ctr"/>
                </a:tc>
                <a:tc>
                  <a:txBody>
                    <a:bodyPr/>
                    <a:lstStyle/>
                    <a:p>
                      <a:pPr algn="ctr">
                        <a:spcAft>
                          <a:spcPts val="0"/>
                        </a:spcAft>
                      </a:pPr>
                      <a:r>
                        <a:rPr lang="es-SV" sz="1100">
                          <a:effectLst/>
                        </a:rPr>
                        <a:t>Fecha Máxima de inicio de suministro</a:t>
                      </a:r>
                      <a:endParaRPr lang="es-SV" sz="1100">
                        <a:effectLst/>
                        <a:latin typeface="Times New Roman"/>
                        <a:ea typeface="Times New Roman"/>
                      </a:endParaRPr>
                    </a:p>
                  </a:txBody>
                  <a:tcPr marL="68580" marR="68580" marT="0" marB="0" anchor="ctr"/>
                </a:tc>
                <a:tc>
                  <a:txBody>
                    <a:bodyPr/>
                    <a:lstStyle/>
                    <a:p>
                      <a:pPr algn="ctr">
                        <a:spcAft>
                          <a:spcPts val="0"/>
                        </a:spcAft>
                      </a:pPr>
                      <a:r>
                        <a:rPr lang="es-SV" sz="1100">
                          <a:effectLst/>
                        </a:rPr>
                        <a:t>Duración del contrato</a:t>
                      </a:r>
                      <a:endParaRPr lang="es-SV" sz="1100">
                        <a:effectLst/>
                        <a:latin typeface="Times New Roman"/>
                        <a:ea typeface="Times New Roman"/>
                      </a:endParaRPr>
                    </a:p>
                  </a:txBody>
                  <a:tcPr marL="68580" marR="68580" marT="0" marB="0" anchor="ctr"/>
                </a:tc>
              </a:tr>
              <a:tr h="450050">
                <a:tc>
                  <a:txBody>
                    <a:bodyPr/>
                    <a:lstStyle/>
                    <a:p>
                      <a:pPr>
                        <a:spcAft>
                          <a:spcPts val="0"/>
                        </a:spcAft>
                      </a:pPr>
                      <a:r>
                        <a:rPr lang="es-SV" sz="1100">
                          <a:effectLst/>
                        </a:rPr>
                        <a:t>6 MW Fotovoltaico</a:t>
                      </a:r>
                      <a:endParaRPr lang="es-SV" sz="1100">
                        <a:effectLst/>
                        <a:latin typeface="Times New Roman"/>
                        <a:ea typeface="Times New Roman"/>
                      </a:endParaRPr>
                    </a:p>
                  </a:txBody>
                  <a:tcPr marL="68580" marR="68580" marT="0" marB="0" anchor="ctr"/>
                </a:tc>
                <a:tc>
                  <a:txBody>
                    <a:bodyPr/>
                    <a:lstStyle/>
                    <a:p>
                      <a:pPr>
                        <a:spcAft>
                          <a:spcPts val="0"/>
                        </a:spcAft>
                      </a:pPr>
                      <a:r>
                        <a:rPr lang="es-SV" sz="1100" dirty="0">
                          <a:effectLst/>
                        </a:rPr>
                        <a:t>Menor o igual a 400 kW</a:t>
                      </a:r>
                      <a:endParaRPr lang="es-SV" sz="1100" dirty="0">
                        <a:effectLst/>
                        <a:latin typeface="Times New Roman"/>
                        <a:ea typeface="Times New Roman"/>
                      </a:endParaRPr>
                    </a:p>
                  </a:txBody>
                  <a:tcPr marL="68580" marR="68580" marT="0" marB="0" anchor="ctr"/>
                </a:tc>
                <a:tc>
                  <a:txBody>
                    <a:bodyPr/>
                    <a:lstStyle/>
                    <a:p>
                      <a:pPr>
                        <a:spcAft>
                          <a:spcPts val="0"/>
                        </a:spcAft>
                      </a:pPr>
                      <a:r>
                        <a:rPr lang="es-SV" sz="1100" dirty="0">
                          <a:effectLst/>
                        </a:rPr>
                        <a:t>12 meses después de la firma del contrato </a:t>
                      </a:r>
                      <a:endParaRPr lang="es-SV" sz="1100" dirty="0">
                        <a:effectLst/>
                        <a:latin typeface="Times New Roman"/>
                        <a:ea typeface="Times New Roman"/>
                      </a:endParaRPr>
                    </a:p>
                  </a:txBody>
                  <a:tcPr marL="68580" marR="68580" marT="0" marB="0" anchor="ctr"/>
                </a:tc>
                <a:tc>
                  <a:txBody>
                    <a:bodyPr/>
                    <a:lstStyle/>
                    <a:p>
                      <a:pPr algn="ctr">
                        <a:spcAft>
                          <a:spcPts val="0"/>
                        </a:spcAft>
                      </a:pPr>
                      <a:r>
                        <a:rPr lang="es-SV" sz="1100">
                          <a:effectLst/>
                        </a:rPr>
                        <a:t>15 años</a:t>
                      </a:r>
                      <a:endParaRPr lang="es-SV" sz="1100">
                        <a:effectLst/>
                        <a:latin typeface="Times New Roman"/>
                        <a:ea typeface="Times New Roman"/>
                      </a:endParaRPr>
                    </a:p>
                  </a:txBody>
                  <a:tcPr marL="68580" marR="68580" marT="0" marB="0" anchor="ctr"/>
                </a:tc>
              </a:tr>
              <a:tr h="450050">
                <a:tc>
                  <a:txBody>
                    <a:bodyPr/>
                    <a:lstStyle/>
                    <a:p>
                      <a:pPr>
                        <a:spcAft>
                          <a:spcPts val="0"/>
                        </a:spcAft>
                      </a:pPr>
                      <a:r>
                        <a:rPr lang="es-SV" sz="1100">
                          <a:effectLst/>
                        </a:rPr>
                        <a:t>4 MW PCH</a:t>
                      </a:r>
                      <a:endParaRPr lang="es-SV" sz="1100">
                        <a:effectLst/>
                        <a:latin typeface="Times New Roman"/>
                        <a:ea typeface="Times New Roman"/>
                      </a:endParaRPr>
                    </a:p>
                  </a:txBody>
                  <a:tcPr marL="68580" marR="68580" marT="0" marB="0" anchor="ctr"/>
                </a:tc>
                <a:tc>
                  <a:txBody>
                    <a:bodyPr/>
                    <a:lstStyle/>
                    <a:p>
                      <a:pPr>
                        <a:spcAft>
                          <a:spcPts val="0"/>
                        </a:spcAft>
                      </a:pPr>
                      <a:r>
                        <a:rPr lang="es-SV" sz="1100">
                          <a:effectLst/>
                        </a:rPr>
                        <a:t>Menor o igual a 500 kW</a:t>
                      </a:r>
                      <a:endParaRPr lang="es-SV" sz="1100">
                        <a:effectLst/>
                        <a:latin typeface="Times New Roman"/>
                        <a:ea typeface="Times New Roman"/>
                      </a:endParaRPr>
                    </a:p>
                  </a:txBody>
                  <a:tcPr marL="68580" marR="68580" marT="0" marB="0" anchor="ctr"/>
                </a:tc>
                <a:tc>
                  <a:txBody>
                    <a:bodyPr/>
                    <a:lstStyle/>
                    <a:p>
                      <a:pPr>
                        <a:spcAft>
                          <a:spcPts val="0"/>
                        </a:spcAft>
                      </a:pPr>
                      <a:r>
                        <a:rPr lang="es-SV" sz="1100" dirty="0">
                          <a:effectLst/>
                        </a:rPr>
                        <a:t>24 meses después de la obtención de la concesión </a:t>
                      </a:r>
                      <a:endParaRPr lang="es-SV" sz="1100" dirty="0">
                        <a:effectLst/>
                        <a:latin typeface="Times New Roman"/>
                        <a:ea typeface="Times New Roman"/>
                      </a:endParaRPr>
                    </a:p>
                  </a:txBody>
                  <a:tcPr marL="68580" marR="68580" marT="0" marB="0" anchor="ctr"/>
                </a:tc>
                <a:tc>
                  <a:txBody>
                    <a:bodyPr/>
                    <a:lstStyle/>
                    <a:p>
                      <a:pPr algn="ctr">
                        <a:spcAft>
                          <a:spcPts val="0"/>
                        </a:spcAft>
                      </a:pPr>
                      <a:r>
                        <a:rPr lang="es-SV" sz="1100">
                          <a:effectLst/>
                        </a:rPr>
                        <a:t>15 años</a:t>
                      </a:r>
                      <a:endParaRPr lang="es-SV" sz="1100">
                        <a:effectLst/>
                        <a:latin typeface="Times New Roman"/>
                        <a:ea typeface="Times New Roman"/>
                      </a:endParaRPr>
                    </a:p>
                  </a:txBody>
                  <a:tcPr marL="68580" marR="68580" marT="0" marB="0" anchor="ctr"/>
                </a:tc>
              </a:tr>
              <a:tr h="450050">
                <a:tc>
                  <a:txBody>
                    <a:bodyPr/>
                    <a:lstStyle/>
                    <a:p>
                      <a:pPr>
                        <a:spcAft>
                          <a:spcPts val="0"/>
                        </a:spcAft>
                      </a:pPr>
                      <a:r>
                        <a:rPr lang="es-SV" sz="1100" dirty="0">
                          <a:effectLst/>
                        </a:rPr>
                        <a:t>4 MW Biodigestores</a:t>
                      </a:r>
                      <a:endParaRPr lang="es-SV" sz="1100" dirty="0">
                        <a:effectLst/>
                        <a:latin typeface="Times New Roman"/>
                        <a:ea typeface="Times New Roman"/>
                      </a:endParaRPr>
                    </a:p>
                  </a:txBody>
                  <a:tcPr marL="68580" marR="68580" marT="0" marB="0" anchor="ctr"/>
                </a:tc>
                <a:tc>
                  <a:txBody>
                    <a:bodyPr/>
                    <a:lstStyle/>
                    <a:p>
                      <a:pPr>
                        <a:spcAft>
                          <a:spcPts val="0"/>
                        </a:spcAft>
                      </a:pPr>
                      <a:r>
                        <a:rPr lang="es-SV" sz="1100" dirty="0">
                          <a:effectLst/>
                        </a:rPr>
                        <a:t>Menor o igual a 1 MW</a:t>
                      </a:r>
                      <a:endParaRPr lang="es-SV" sz="1100" dirty="0">
                        <a:effectLst/>
                        <a:latin typeface="Times New Roman"/>
                        <a:ea typeface="Times New Roman"/>
                      </a:endParaRPr>
                    </a:p>
                  </a:txBody>
                  <a:tcPr marL="68580" marR="68580" marT="0" marB="0" anchor="ctr"/>
                </a:tc>
                <a:tc>
                  <a:txBody>
                    <a:bodyPr/>
                    <a:lstStyle/>
                    <a:p>
                      <a:pPr>
                        <a:spcAft>
                          <a:spcPts val="0"/>
                        </a:spcAft>
                      </a:pPr>
                      <a:r>
                        <a:rPr lang="es-SV" sz="1100" dirty="0">
                          <a:effectLst/>
                        </a:rPr>
                        <a:t>18 meses después de la firma del contrato </a:t>
                      </a:r>
                      <a:endParaRPr lang="es-SV" sz="1100" dirty="0">
                        <a:effectLst/>
                        <a:latin typeface="Times New Roman"/>
                        <a:ea typeface="Times New Roman"/>
                      </a:endParaRPr>
                    </a:p>
                  </a:txBody>
                  <a:tcPr marL="68580" marR="68580" marT="0" marB="0" anchor="ctr"/>
                </a:tc>
                <a:tc>
                  <a:txBody>
                    <a:bodyPr/>
                    <a:lstStyle/>
                    <a:p>
                      <a:pPr algn="ctr">
                        <a:spcAft>
                          <a:spcPts val="0"/>
                        </a:spcAft>
                      </a:pPr>
                      <a:r>
                        <a:rPr lang="es-SV" sz="1100" dirty="0">
                          <a:effectLst/>
                        </a:rPr>
                        <a:t>15 años</a:t>
                      </a:r>
                      <a:endParaRPr lang="es-SV" sz="1100" dirty="0">
                        <a:effectLst/>
                        <a:latin typeface="Times New Roman"/>
                        <a:ea typeface="Times New Roman"/>
                      </a:endParaRPr>
                    </a:p>
                  </a:txBody>
                  <a:tcPr marL="68580" marR="68580" marT="0" marB="0" anchor="ctr"/>
                </a:tc>
              </a:tr>
            </a:tbl>
          </a:graphicData>
        </a:graphic>
      </p:graphicFrame>
    </p:spTree>
    <p:extLst>
      <p:ext uri="{BB962C8B-B14F-4D97-AF65-F5344CB8AC3E}">
        <p14:creationId xmlns:p14="http://schemas.microsoft.com/office/powerpoint/2010/main" val="20165436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332529" y="1048668"/>
            <a:ext cx="8478942" cy="2308324"/>
          </a:xfrm>
          <a:prstGeom prst="rect">
            <a:avLst/>
          </a:prstGeom>
        </p:spPr>
        <p:txBody>
          <a:bodyPr wrap="square">
            <a:spAutoFit/>
          </a:bodyPr>
          <a:lstStyle/>
          <a:p>
            <a:r>
              <a:rPr lang="es-SV" sz="1600" dirty="0" smtClean="0"/>
              <a:t>Este </a:t>
            </a:r>
            <a:r>
              <a:rPr lang="es-SV" sz="1600" dirty="0"/>
              <a:t>es un proceso que se dirigió exclusivamente a pequeños emprendimientos renovables con tecnología hidroeléctrica, solar fotovoltaica y biogás, conectados en red de distribución y sin opción a participar en el mercado mayorista de </a:t>
            </a:r>
            <a:r>
              <a:rPr lang="es-SV" sz="1600" dirty="0" smtClean="0"/>
              <a:t>electricidad.</a:t>
            </a:r>
          </a:p>
          <a:p>
            <a:endParaRPr lang="es-SV" sz="1600" dirty="0" smtClean="0"/>
          </a:p>
          <a:p>
            <a:pPr marL="285750" indent="-285750">
              <a:buFont typeface="Wingdings" panose="05000000000000000000" pitchFamily="2" charset="2"/>
              <a:buChar char="Ø"/>
            </a:pPr>
            <a:r>
              <a:rPr lang="es-SV" sz="1600" dirty="0" smtClean="0"/>
              <a:t>Licitación de 14 MW para las tecnología antes mencionadas, donde toda su producción se venderá a las empresas distribuidoras.</a:t>
            </a:r>
            <a:r>
              <a:rPr lang="es-SV" sz="1600" dirty="0"/>
              <a:t> </a:t>
            </a:r>
            <a:r>
              <a:rPr lang="es-SV" sz="1600" dirty="0" smtClean="0"/>
              <a:t>Este proceso ha finalizado y actualmente el CNE está dando seguimiento para la construcción de los proyectos.</a:t>
            </a:r>
            <a:endParaRPr lang="es-SV" sz="1600" dirty="0"/>
          </a:p>
        </p:txBody>
      </p:sp>
      <p:sp>
        <p:nvSpPr>
          <p:cNvPr id="6" name="1 Título"/>
          <p:cNvSpPr>
            <a:spLocks noGrp="1"/>
          </p:cNvSpPr>
          <p:nvPr>
            <p:ph type="title"/>
          </p:nvPr>
        </p:nvSpPr>
        <p:spPr>
          <a:xfrm>
            <a:off x="710571" y="44624"/>
            <a:ext cx="7722858" cy="620688"/>
          </a:xfrm>
        </p:spPr>
        <p:txBody>
          <a:bodyPr/>
          <a:lstStyle/>
          <a:p>
            <a:r>
              <a:rPr lang="es-SV" sz="3200" b="1" dirty="0" smtClean="0">
                <a:effectLst/>
              </a:rPr>
              <a:t>Resumen de licitación de 15 MW</a:t>
            </a:r>
            <a:endParaRPr lang="es-SV" sz="3200" dirty="0"/>
          </a:p>
        </p:txBody>
      </p:sp>
      <p:graphicFrame>
        <p:nvGraphicFramePr>
          <p:cNvPr id="2" name="Tabla 1"/>
          <p:cNvGraphicFramePr>
            <a:graphicFrameLocks noGrp="1"/>
          </p:cNvGraphicFramePr>
          <p:nvPr>
            <p:extLst>
              <p:ext uri="{D42A27DB-BD31-4B8C-83A1-F6EECF244321}">
                <p14:modId xmlns:p14="http://schemas.microsoft.com/office/powerpoint/2010/main" val="3591521799"/>
              </p:ext>
            </p:extLst>
          </p:nvPr>
        </p:nvGraphicFramePr>
        <p:xfrm>
          <a:off x="827584" y="3422104"/>
          <a:ext cx="3105345" cy="2377440"/>
        </p:xfrm>
        <a:graphic>
          <a:graphicData uri="http://schemas.openxmlformats.org/drawingml/2006/table">
            <a:tbl>
              <a:tblPr firstRow="1" lastRow="1">
                <a:tableStyleId>{B301B821-A1FF-4177-AEE7-76D212191A09}</a:tableStyleId>
              </a:tblPr>
              <a:tblGrid>
                <a:gridCol w="920102"/>
                <a:gridCol w="1035115"/>
                <a:gridCol w="1150128"/>
              </a:tblGrid>
              <a:tr h="370840">
                <a:tc>
                  <a:txBody>
                    <a:bodyPr/>
                    <a:lstStyle/>
                    <a:p>
                      <a:pPr algn="ctr"/>
                      <a:r>
                        <a:rPr lang="es-SV" sz="1200" dirty="0" smtClean="0"/>
                        <a:t>Distribuidora</a:t>
                      </a:r>
                      <a:endParaRPr lang="es-SV" sz="1200" dirty="0"/>
                    </a:p>
                  </a:txBody>
                  <a:tcPr marL="68580" marR="68580" anchor="ctr"/>
                </a:tc>
                <a:tc>
                  <a:txBody>
                    <a:bodyPr/>
                    <a:lstStyle/>
                    <a:p>
                      <a:pPr algn="ctr"/>
                      <a:r>
                        <a:rPr lang="es-SV" sz="1200" dirty="0" smtClean="0"/>
                        <a:t>Contratos adjudicados</a:t>
                      </a:r>
                      <a:endParaRPr lang="es-SV" sz="1200" dirty="0"/>
                    </a:p>
                  </a:txBody>
                  <a:tcPr marL="68580" marR="68580" anchor="ctr"/>
                </a:tc>
                <a:tc>
                  <a:txBody>
                    <a:bodyPr/>
                    <a:lstStyle/>
                    <a:p>
                      <a:pPr algn="ctr"/>
                      <a:r>
                        <a:rPr lang="es-SV" sz="1200" dirty="0" smtClean="0"/>
                        <a:t>Contratos suscritos</a:t>
                      </a:r>
                      <a:endParaRPr lang="es-SV" sz="1200" dirty="0"/>
                    </a:p>
                  </a:txBody>
                  <a:tcPr marL="68580" marR="68580" anchor="ctr"/>
                </a:tc>
              </a:tr>
              <a:tr h="186804">
                <a:tc>
                  <a:txBody>
                    <a:bodyPr/>
                    <a:lstStyle/>
                    <a:p>
                      <a:r>
                        <a:rPr lang="es-SV" sz="1200" dirty="0" smtClean="0"/>
                        <a:t>CAESS</a:t>
                      </a:r>
                      <a:endParaRPr lang="es-SV" sz="1200" dirty="0"/>
                    </a:p>
                  </a:txBody>
                  <a:tcPr marL="68580" marR="68580" anchor="ctr"/>
                </a:tc>
                <a:tc>
                  <a:txBody>
                    <a:bodyPr/>
                    <a:lstStyle/>
                    <a:p>
                      <a:pPr algn="ctr"/>
                      <a:r>
                        <a:rPr lang="es-SV" sz="1200" dirty="0" smtClean="0"/>
                        <a:t>15</a:t>
                      </a:r>
                      <a:endParaRPr lang="es-SV" sz="1200" dirty="0"/>
                    </a:p>
                  </a:txBody>
                  <a:tcPr marL="68580" marR="68580" anchor="ctr"/>
                </a:tc>
                <a:tc>
                  <a:txBody>
                    <a:bodyPr/>
                    <a:lstStyle/>
                    <a:p>
                      <a:pPr algn="ctr"/>
                      <a:r>
                        <a:rPr lang="es-SV" sz="1200" dirty="0" smtClean="0"/>
                        <a:t>13</a:t>
                      </a:r>
                      <a:endParaRPr lang="es-SV" sz="1200" dirty="0"/>
                    </a:p>
                  </a:txBody>
                  <a:tcPr marL="68580" marR="68580" anchor="ctr"/>
                </a:tc>
              </a:tr>
              <a:tr h="200516">
                <a:tc>
                  <a:txBody>
                    <a:bodyPr/>
                    <a:lstStyle/>
                    <a:p>
                      <a:r>
                        <a:rPr lang="es-SV" sz="1200" dirty="0" smtClean="0"/>
                        <a:t>DELSUR</a:t>
                      </a:r>
                      <a:endParaRPr lang="es-SV" sz="1200" dirty="0"/>
                    </a:p>
                  </a:txBody>
                  <a:tcPr marL="68580" marR="68580" anchor="ctr"/>
                </a:tc>
                <a:tc>
                  <a:txBody>
                    <a:bodyPr/>
                    <a:lstStyle/>
                    <a:p>
                      <a:pPr algn="ctr"/>
                      <a:r>
                        <a:rPr lang="es-SV" sz="1200" dirty="0" smtClean="0"/>
                        <a:t>9</a:t>
                      </a:r>
                      <a:endParaRPr lang="es-SV" sz="1200" dirty="0"/>
                    </a:p>
                  </a:txBody>
                  <a:tcPr marL="68580" marR="68580" anchor="ctr"/>
                </a:tc>
                <a:tc>
                  <a:txBody>
                    <a:bodyPr/>
                    <a:lstStyle/>
                    <a:p>
                      <a:pPr algn="ctr"/>
                      <a:r>
                        <a:rPr lang="es-SV" sz="1200" dirty="0" smtClean="0"/>
                        <a:t>9</a:t>
                      </a:r>
                      <a:endParaRPr lang="es-SV" sz="1200" dirty="0"/>
                    </a:p>
                  </a:txBody>
                  <a:tcPr marL="68580" marR="68580" anchor="ctr"/>
                </a:tc>
              </a:tr>
              <a:tr h="142220">
                <a:tc>
                  <a:txBody>
                    <a:bodyPr/>
                    <a:lstStyle/>
                    <a:p>
                      <a:r>
                        <a:rPr lang="es-SV" sz="1200" dirty="0" smtClean="0"/>
                        <a:t>CLESA</a:t>
                      </a:r>
                      <a:endParaRPr lang="es-SV" sz="1200" dirty="0"/>
                    </a:p>
                  </a:txBody>
                  <a:tcPr marL="68580" marR="68580" anchor="ctr"/>
                </a:tc>
                <a:tc>
                  <a:txBody>
                    <a:bodyPr/>
                    <a:lstStyle/>
                    <a:p>
                      <a:pPr algn="ctr"/>
                      <a:r>
                        <a:rPr lang="es-SV" sz="1200" dirty="0" smtClean="0"/>
                        <a:t>5</a:t>
                      </a:r>
                      <a:endParaRPr lang="es-SV" sz="1200" dirty="0"/>
                    </a:p>
                  </a:txBody>
                  <a:tcPr marL="68580" marR="68580" anchor="ctr"/>
                </a:tc>
                <a:tc>
                  <a:txBody>
                    <a:bodyPr/>
                    <a:lstStyle/>
                    <a:p>
                      <a:pPr algn="ctr"/>
                      <a:r>
                        <a:rPr lang="es-SV" sz="1200" dirty="0" smtClean="0"/>
                        <a:t>5</a:t>
                      </a:r>
                      <a:endParaRPr lang="es-SV" sz="1200" dirty="0"/>
                    </a:p>
                  </a:txBody>
                  <a:tcPr marL="68580" marR="68580" anchor="ctr"/>
                </a:tc>
              </a:tr>
              <a:tr h="0">
                <a:tc>
                  <a:txBody>
                    <a:bodyPr/>
                    <a:lstStyle/>
                    <a:p>
                      <a:r>
                        <a:rPr lang="es-SV" sz="1200" dirty="0" smtClean="0"/>
                        <a:t>EEO</a:t>
                      </a:r>
                      <a:endParaRPr lang="es-SV" sz="1200" dirty="0"/>
                    </a:p>
                  </a:txBody>
                  <a:tcPr marL="68580" marR="68580" anchor="ctr"/>
                </a:tc>
                <a:tc>
                  <a:txBody>
                    <a:bodyPr/>
                    <a:lstStyle/>
                    <a:p>
                      <a:pPr algn="ctr"/>
                      <a:r>
                        <a:rPr lang="es-SV" sz="1200" dirty="0" smtClean="0"/>
                        <a:t>4</a:t>
                      </a:r>
                      <a:endParaRPr lang="es-SV" sz="1200" dirty="0"/>
                    </a:p>
                  </a:txBody>
                  <a:tcPr marL="68580" marR="68580" anchor="ctr"/>
                </a:tc>
                <a:tc>
                  <a:txBody>
                    <a:bodyPr/>
                    <a:lstStyle/>
                    <a:p>
                      <a:pPr algn="ctr"/>
                      <a:r>
                        <a:rPr lang="es-SV" sz="1200" dirty="0" smtClean="0"/>
                        <a:t>3</a:t>
                      </a:r>
                      <a:endParaRPr lang="es-SV" sz="1200" dirty="0"/>
                    </a:p>
                  </a:txBody>
                  <a:tcPr marL="68580" marR="68580" anchor="ctr"/>
                </a:tc>
              </a:tr>
              <a:tr h="0">
                <a:tc>
                  <a:txBody>
                    <a:bodyPr/>
                    <a:lstStyle/>
                    <a:p>
                      <a:r>
                        <a:rPr lang="es-SV" sz="1200" dirty="0" smtClean="0"/>
                        <a:t>DEUSEM</a:t>
                      </a:r>
                      <a:endParaRPr lang="es-SV" sz="1200" dirty="0"/>
                    </a:p>
                  </a:txBody>
                  <a:tcPr marL="68580" marR="68580" anchor="ctr"/>
                </a:tc>
                <a:tc>
                  <a:txBody>
                    <a:bodyPr/>
                    <a:lstStyle/>
                    <a:p>
                      <a:pPr algn="ctr"/>
                      <a:r>
                        <a:rPr lang="es-SV" sz="1200" dirty="0" smtClean="0"/>
                        <a:t>1</a:t>
                      </a:r>
                      <a:endParaRPr lang="es-SV" sz="1200" dirty="0"/>
                    </a:p>
                  </a:txBody>
                  <a:tcPr marL="68580" marR="68580" anchor="ctr"/>
                </a:tc>
                <a:tc>
                  <a:txBody>
                    <a:bodyPr/>
                    <a:lstStyle/>
                    <a:p>
                      <a:pPr algn="ctr"/>
                      <a:r>
                        <a:rPr lang="es-SV" sz="1200" dirty="0" smtClean="0"/>
                        <a:t>1</a:t>
                      </a:r>
                      <a:endParaRPr lang="es-SV" sz="1200" dirty="0"/>
                    </a:p>
                  </a:txBody>
                  <a:tcPr marL="68580" marR="68580" anchor="ctr"/>
                </a:tc>
              </a:tr>
              <a:tr h="0">
                <a:tc>
                  <a:txBody>
                    <a:bodyPr/>
                    <a:lstStyle/>
                    <a:p>
                      <a:r>
                        <a:rPr lang="es-SV" sz="1200" dirty="0" smtClean="0"/>
                        <a:t>EDESAL</a:t>
                      </a:r>
                      <a:endParaRPr lang="es-SV" sz="1200" dirty="0"/>
                    </a:p>
                  </a:txBody>
                  <a:tcPr marL="68580" marR="68580" anchor="ctr"/>
                </a:tc>
                <a:tc>
                  <a:txBody>
                    <a:bodyPr/>
                    <a:lstStyle/>
                    <a:p>
                      <a:pPr algn="ctr"/>
                      <a:r>
                        <a:rPr lang="es-SV" sz="1200" dirty="0" smtClean="0"/>
                        <a:t>1</a:t>
                      </a:r>
                      <a:endParaRPr lang="es-SV" sz="1200" dirty="0"/>
                    </a:p>
                  </a:txBody>
                  <a:tcPr marL="68580" marR="68580" anchor="ctr"/>
                </a:tc>
                <a:tc>
                  <a:txBody>
                    <a:bodyPr/>
                    <a:lstStyle/>
                    <a:p>
                      <a:pPr algn="ctr"/>
                      <a:r>
                        <a:rPr lang="es-SV" sz="1200" dirty="0" smtClean="0"/>
                        <a:t>1</a:t>
                      </a:r>
                      <a:endParaRPr lang="es-SV" sz="1200" dirty="0"/>
                    </a:p>
                  </a:txBody>
                  <a:tcPr marL="68580" marR="68580" anchor="ctr"/>
                </a:tc>
              </a:tr>
              <a:tr h="125060">
                <a:tc>
                  <a:txBody>
                    <a:bodyPr/>
                    <a:lstStyle/>
                    <a:p>
                      <a:pPr algn="ctr"/>
                      <a:r>
                        <a:rPr lang="es-SV" sz="1200" dirty="0" smtClean="0"/>
                        <a:t>TOTAL</a:t>
                      </a:r>
                      <a:endParaRPr lang="es-SV" sz="1200" dirty="0"/>
                    </a:p>
                  </a:txBody>
                  <a:tcPr marL="68580" marR="68580" anchor="ctr"/>
                </a:tc>
                <a:tc>
                  <a:txBody>
                    <a:bodyPr/>
                    <a:lstStyle/>
                    <a:p>
                      <a:pPr algn="ctr"/>
                      <a:r>
                        <a:rPr lang="es-SV" sz="1200" dirty="0" smtClean="0"/>
                        <a:t>35</a:t>
                      </a:r>
                      <a:endParaRPr lang="es-SV" sz="1200" dirty="0"/>
                    </a:p>
                  </a:txBody>
                  <a:tcPr marL="68580" marR="68580" anchor="ctr"/>
                </a:tc>
                <a:tc>
                  <a:txBody>
                    <a:bodyPr/>
                    <a:lstStyle/>
                    <a:p>
                      <a:pPr algn="ctr"/>
                      <a:r>
                        <a:rPr lang="es-SV" sz="1200" dirty="0" smtClean="0"/>
                        <a:t>32</a:t>
                      </a:r>
                      <a:endParaRPr lang="es-SV" sz="1200" dirty="0"/>
                    </a:p>
                  </a:txBody>
                  <a:tcPr marL="68580" marR="68580" anchor="ctr"/>
                </a:tc>
              </a:tr>
            </a:tbl>
          </a:graphicData>
        </a:graphic>
      </p:graphicFrame>
      <p:graphicFrame>
        <p:nvGraphicFramePr>
          <p:cNvPr id="11" name="1 Gráfico"/>
          <p:cNvGraphicFramePr>
            <a:graphicFrameLocks/>
          </p:cNvGraphicFramePr>
          <p:nvPr>
            <p:extLst>
              <p:ext uri="{D42A27DB-BD31-4B8C-83A1-F6EECF244321}">
                <p14:modId xmlns:p14="http://schemas.microsoft.com/office/powerpoint/2010/main" val="2686853107"/>
              </p:ext>
            </p:extLst>
          </p:nvPr>
        </p:nvGraphicFramePr>
        <p:xfrm>
          <a:off x="4572000" y="3422104"/>
          <a:ext cx="3429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791988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457200" y="274638"/>
            <a:ext cx="8229600" cy="562074"/>
          </a:xfrm>
        </p:spPr>
        <p:txBody>
          <a:bodyPr>
            <a:noAutofit/>
          </a:bodyPr>
          <a:lstStyle/>
          <a:p>
            <a:r>
              <a:rPr lang="es-MX" sz="2000" dirty="0" smtClean="0"/>
              <a:t>Precios establecido en el proceso de licitación de 15 MW</a:t>
            </a:r>
            <a:endParaRPr lang="es-SV" sz="2000" dirty="0"/>
          </a:p>
        </p:txBody>
      </p:sp>
      <p:graphicFrame>
        <p:nvGraphicFramePr>
          <p:cNvPr id="4" name="3 Tabla"/>
          <p:cNvGraphicFramePr>
            <a:graphicFrameLocks noGrp="1"/>
          </p:cNvGraphicFramePr>
          <p:nvPr>
            <p:extLst>
              <p:ext uri="{D42A27DB-BD31-4B8C-83A1-F6EECF244321}">
                <p14:modId xmlns:p14="http://schemas.microsoft.com/office/powerpoint/2010/main" val="637153221"/>
              </p:ext>
            </p:extLst>
          </p:nvPr>
        </p:nvGraphicFramePr>
        <p:xfrm>
          <a:off x="611560" y="1461520"/>
          <a:ext cx="3456384" cy="1296144"/>
        </p:xfrm>
        <a:graphic>
          <a:graphicData uri="http://schemas.openxmlformats.org/drawingml/2006/table">
            <a:tbl>
              <a:tblPr>
                <a:tableStyleId>{5C22544A-7EE6-4342-B048-85BDC9FD1C3A}</a:tableStyleId>
              </a:tblPr>
              <a:tblGrid>
                <a:gridCol w="2520280"/>
                <a:gridCol w="936104"/>
              </a:tblGrid>
              <a:tr h="327182">
                <a:tc>
                  <a:txBody>
                    <a:bodyPr/>
                    <a:lstStyle/>
                    <a:p>
                      <a:pPr algn="l" fontAlgn="b"/>
                      <a:r>
                        <a:rPr lang="es-SV" sz="1050" u="none" strike="noStrike" dirty="0">
                          <a:effectLst/>
                        </a:rPr>
                        <a:t>Precio promedio de ofertas fotovoltaicas ($/</a:t>
                      </a:r>
                      <a:r>
                        <a:rPr lang="es-SV" sz="1050" u="none" strike="noStrike" dirty="0" err="1">
                          <a:effectLst/>
                        </a:rPr>
                        <a:t>MWh</a:t>
                      </a:r>
                      <a:r>
                        <a:rPr lang="es-SV" sz="1050" u="none" strike="noStrike" dirty="0">
                          <a:effectLst/>
                        </a:rPr>
                        <a:t>)</a:t>
                      </a:r>
                      <a:endParaRPr lang="es-SV" sz="105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SV" sz="1000" u="none" strike="noStrike">
                          <a:effectLst/>
                        </a:rPr>
                        <a:t>181.79</a:t>
                      </a:r>
                      <a:endParaRPr lang="es-SV" sz="10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7182">
                <a:tc>
                  <a:txBody>
                    <a:bodyPr/>
                    <a:lstStyle/>
                    <a:p>
                      <a:pPr algn="l" fontAlgn="b"/>
                      <a:r>
                        <a:rPr lang="es-SV" sz="1050" u="none" strike="noStrike" dirty="0">
                          <a:effectLst/>
                        </a:rPr>
                        <a:t>Precio Máximo Ofertado ($/</a:t>
                      </a:r>
                      <a:r>
                        <a:rPr lang="es-SV" sz="1050" u="none" strike="noStrike" dirty="0" err="1">
                          <a:effectLst/>
                        </a:rPr>
                        <a:t>MWh</a:t>
                      </a:r>
                      <a:r>
                        <a:rPr lang="es-SV" sz="1050" u="none" strike="noStrike" dirty="0">
                          <a:effectLst/>
                        </a:rPr>
                        <a:t>)</a:t>
                      </a:r>
                      <a:endParaRPr lang="es-SV" sz="105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SV" sz="1000" u="none" strike="noStrike" dirty="0">
                          <a:effectLst/>
                        </a:rPr>
                        <a:t>249.88</a:t>
                      </a:r>
                      <a:endParaRPr lang="es-SV" sz="10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7182">
                <a:tc>
                  <a:txBody>
                    <a:bodyPr/>
                    <a:lstStyle/>
                    <a:p>
                      <a:pPr algn="l" fontAlgn="b"/>
                      <a:r>
                        <a:rPr lang="es-SV" sz="1050" u="none" strike="noStrike" dirty="0">
                          <a:effectLst/>
                        </a:rPr>
                        <a:t>Precio </a:t>
                      </a:r>
                      <a:r>
                        <a:rPr lang="es-SV" sz="1050" u="none" strike="noStrike" dirty="0" err="1">
                          <a:effectLst/>
                        </a:rPr>
                        <a:t>Minimo</a:t>
                      </a:r>
                      <a:r>
                        <a:rPr lang="es-SV" sz="1050" u="none" strike="noStrike" dirty="0">
                          <a:effectLst/>
                        </a:rPr>
                        <a:t> Ofertado ($/</a:t>
                      </a:r>
                      <a:r>
                        <a:rPr lang="es-SV" sz="1050" u="none" strike="noStrike" dirty="0" err="1">
                          <a:effectLst/>
                        </a:rPr>
                        <a:t>MWh</a:t>
                      </a:r>
                      <a:r>
                        <a:rPr lang="es-SV" sz="1050" u="none" strike="noStrike" dirty="0">
                          <a:effectLst/>
                        </a:rPr>
                        <a:t>)</a:t>
                      </a:r>
                      <a:endParaRPr lang="es-SV" sz="105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SV" sz="1000" u="none" strike="noStrike" dirty="0">
                          <a:effectLst/>
                        </a:rPr>
                        <a:t>125.00</a:t>
                      </a:r>
                      <a:endParaRPr lang="es-SV" sz="10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4598">
                <a:tc>
                  <a:txBody>
                    <a:bodyPr/>
                    <a:lstStyle/>
                    <a:p>
                      <a:pPr algn="l" fontAlgn="b"/>
                      <a:r>
                        <a:rPr lang="es-SV" sz="1000" u="none" strike="noStrike" dirty="0">
                          <a:effectLst/>
                        </a:rPr>
                        <a:t>Precio techo establecido por la SIGET ($/</a:t>
                      </a:r>
                      <a:r>
                        <a:rPr lang="es-SV" sz="1000" u="none" strike="noStrike" dirty="0" err="1">
                          <a:effectLst/>
                        </a:rPr>
                        <a:t>MWh</a:t>
                      </a:r>
                      <a:r>
                        <a:rPr lang="es-SV" sz="1000" u="none" strike="noStrike" dirty="0">
                          <a:effectLst/>
                        </a:rPr>
                        <a:t>)</a:t>
                      </a:r>
                      <a:endParaRPr lang="es-SV" sz="1000" b="1"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SV" sz="1000" u="none" strike="noStrike" dirty="0">
                          <a:effectLst/>
                        </a:rPr>
                        <a:t>335.14</a:t>
                      </a:r>
                      <a:endParaRPr lang="es-SV" sz="1000" b="1"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5" name="4 Tabla"/>
          <p:cNvGraphicFramePr>
            <a:graphicFrameLocks noGrp="1"/>
          </p:cNvGraphicFramePr>
          <p:nvPr>
            <p:extLst>
              <p:ext uri="{D42A27DB-BD31-4B8C-83A1-F6EECF244321}">
                <p14:modId xmlns:p14="http://schemas.microsoft.com/office/powerpoint/2010/main" val="4069623164"/>
              </p:ext>
            </p:extLst>
          </p:nvPr>
        </p:nvGraphicFramePr>
        <p:xfrm>
          <a:off x="5076056" y="1398803"/>
          <a:ext cx="3528392" cy="1430868"/>
        </p:xfrm>
        <a:graphic>
          <a:graphicData uri="http://schemas.openxmlformats.org/drawingml/2006/table">
            <a:tbl>
              <a:tblPr>
                <a:tableStyleId>{5C22544A-7EE6-4342-B048-85BDC9FD1C3A}</a:tableStyleId>
              </a:tblPr>
              <a:tblGrid>
                <a:gridCol w="2592288"/>
                <a:gridCol w="936104"/>
              </a:tblGrid>
              <a:tr h="361190">
                <a:tc>
                  <a:txBody>
                    <a:bodyPr/>
                    <a:lstStyle/>
                    <a:p>
                      <a:pPr algn="l" fontAlgn="b"/>
                      <a:r>
                        <a:rPr lang="es-SV" sz="900" u="none" strike="noStrike" dirty="0">
                          <a:effectLst/>
                        </a:rPr>
                        <a:t>Precio promedio de ofertas PCH ($/</a:t>
                      </a:r>
                      <a:r>
                        <a:rPr lang="es-SV" sz="900" u="none" strike="noStrike" dirty="0" err="1">
                          <a:effectLst/>
                        </a:rPr>
                        <a:t>MWh</a:t>
                      </a:r>
                      <a:r>
                        <a:rPr lang="es-SV" sz="900" u="none" strike="noStrike" dirty="0">
                          <a:effectLst/>
                        </a:rPr>
                        <a:t>)</a:t>
                      </a:r>
                      <a:endParaRPr lang="es-SV" sz="9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SV" sz="800" u="none" strike="noStrike" dirty="0">
                          <a:effectLst/>
                        </a:rPr>
                        <a:t>161.75</a:t>
                      </a:r>
                      <a:endParaRPr lang="es-SV" sz="8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1190">
                <a:tc>
                  <a:txBody>
                    <a:bodyPr/>
                    <a:lstStyle/>
                    <a:p>
                      <a:pPr algn="l" fontAlgn="b"/>
                      <a:r>
                        <a:rPr lang="es-SV" sz="900" u="none" strike="noStrike" dirty="0">
                          <a:effectLst/>
                        </a:rPr>
                        <a:t>Precio Máximo Ofertado ($/</a:t>
                      </a:r>
                      <a:r>
                        <a:rPr lang="es-SV" sz="900" u="none" strike="noStrike" dirty="0" err="1">
                          <a:effectLst/>
                        </a:rPr>
                        <a:t>MWh</a:t>
                      </a:r>
                      <a:r>
                        <a:rPr lang="es-SV" sz="900" u="none" strike="noStrike" dirty="0">
                          <a:effectLst/>
                        </a:rPr>
                        <a:t>)</a:t>
                      </a:r>
                      <a:endParaRPr lang="es-SV" sz="9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SV" sz="800" u="none" strike="noStrike">
                          <a:effectLst/>
                        </a:rPr>
                        <a:t>162.00</a:t>
                      </a:r>
                      <a:endParaRPr lang="es-SV" sz="8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1190">
                <a:tc>
                  <a:txBody>
                    <a:bodyPr/>
                    <a:lstStyle/>
                    <a:p>
                      <a:pPr algn="l" fontAlgn="b"/>
                      <a:r>
                        <a:rPr lang="es-SV" sz="900" u="none" strike="noStrike" dirty="0">
                          <a:effectLst/>
                        </a:rPr>
                        <a:t>Precio </a:t>
                      </a:r>
                      <a:r>
                        <a:rPr lang="es-SV" sz="900" u="none" strike="noStrike" dirty="0" err="1">
                          <a:effectLst/>
                        </a:rPr>
                        <a:t>Minimo</a:t>
                      </a:r>
                      <a:r>
                        <a:rPr lang="es-SV" sz="900" u="none" strike="noStrike" dirty="0">
                          <a:effectLst/>
                        </a:rPr>
                        <a:t> Ofertado ($/</a:t>
                      </a:r>
                      <a:r>
                        <a:rPr lang="es-SV" sz="900" u="none" strike="noStrike" dirty="0" err="1">
                          <a:effectLst/>
                        </a:rPr>
                        <a:t>MWh</a:t>
                      </a:r>
                      <a:r>
                        <a:rPr lang="es-SV" sz="900" u="none" strike="noStrike" dirty="0">
                          <a:effectLst/>
                        </a:rPr>
                        <a:t>)</a:t>
                      </a:r>
                      <a:endParaRPr lang="es-SV" sz="9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SV" sz="800" u="none" strike="noStrike">
                          <a:effectLst/>
                        </a:rPr>
                        <a:t>161.50</a:t>
                      </a:r>
                      <a:endParaRPr lang="es-SV" sz="8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7298">
                <a:tc>
                  <a:txBody>
                    <a:bodyPr/>
                    <a:lstStyle/>
                    <a:p>
                      <a:pPr algn="l" fontAlgn="b"/>
                      <a:r>
                        <a:rPr lang="es-SV" sz="800" u="none" strike="noStrike" dirty="0">
                          <a:effectLst/>
                        </a:rPr>
                        <a:t>Precio techo establecido por la SIGET ($/</a:t>
                      </a:r>
                      <a:r>
                        <a:rPr lang="es-SV" sz="800" u="none" strike="noStrike" dirty="0" err="1">
                          <a:effectLst/>
                        </a:rPr>
                        <a:t>MWh</a:t>
                      </a:r>
                      <a:r>
                        <a:rPr lang="es-SV" sz="800" u="none" strike="noStrike" dirty="0">
                          <a:effectLst/>
                        </a:rPr>
                        <a:t>)</a:t>
                      </a:r>
                      <a:endParaRPr lang="es-SV" sz="800" b="1"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SV" sz="800" u="none" strike="noStrike" dirty="0">
                          <a:effectLst/>
                        </a:rPr>
                        <a:t>372.51</a:t>
                      </a:r>
                      <a:endParaRPr lang="es-SV" sz="800" b="1"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6" name="5 Tabla"/>
          <p:cNvGraphicFramePr>
            <a:graphicFrameLocks noGrp="1"/>
          </p:cNvGraphicFramePr>
          <p:nvPr>
            <p:extLst>
              <p:ext uri="{D42A27DB-BD31-4B8C-83A1-F6EECF244321}">
                <p14:modId xmlns:p14="http://schemas.microsoft.com/office/powerpoint/2010/main" val="3028959459"/>
              </p:ext>
            </p:extLst>
          </p:nvPr>
        </p:nvGraphicFramePr>
        <p:xfrm>
          <a:off x="2868292" y="3271012"/>
          <a:ext cx="3960440" cy="1166100"/>
        </p:xfrm>
        <a:graphic>
          <a:graphicData uri="http://schemas.openxmlformats.org/drawingml/2006/table">
            <a:tbl>
              <a:tblPr>
                <a:tableStyleId>{5C22544A-7EE6-4342-B048-85BDC9FD1C3A}</a:tableStyleId>
              </a:tblPr>
              <a:tblGrid>
                <a:gridCol w="3359892"/>
                <a:gridCol w="600548"/>
              </a:tblGrid>
              <a:tr h="304800">
                <a:tc>
                  <a:txBody>
                    <a:bodyPr/>
                    <a:lstStyle/>
                    <a:p>
                      <a:pPr algn="l" fontAlgn="b"/>
                      <a:r>
                        <a:rPr lang="es-SV" sz="1000" u="none" strike="noStrike" dirty="0">
                          <a:effectLst/>
                        </a:rPr>
                        <a:t>Precio promedio de ofertas </a:t>
                      </a:r>
                      <a:r>
                        <a:rPr lang="es-SV" sz="1000" u="none" strike="noStrike" dirty="0" err="1">
                          <a:effectLst/>
                        </a:rPr>
                        <a:t>Biogas</a:t>
                      </a:r>
                      <a:r>
                        <a:rPr lang="es-SV" sz="1000" u="none" strike="noStrike" dirty="0">
                          <a:effectLst/>
                        </a:rPr>
                        <a:t> ($/</a:t>
                      </a:r>
                      <a:r>
                        <a:rPr lang="es-SV" sz="1000" u="none" strike="noStrike" dirty="0" err="1">
                          <a:effectLst/>
                        </a:rPr>
                        <a:t>MWh</a:t>
                      </a:r>
                      <a:r>
                        <a:rPr lang="es-SV" sz="1000" u="none" strike="noStrike" dirty="0">
                          <a:effectLst/>
                        </a:rPr>
                        <a:t>)</a:t>
                      </a:r>
                      <a:endParaRPr lang="es-SV" sz="10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SV" sz="900" u="none" strike="noStrike">
                          <a:effectLst/>
                        </a:rPr>
                        <a:t>214.25</a:t>
                      </a:r>
                      <a:endParaRPr lang="es-SV" sz="9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0829">
                <a:tc>
                  <a:txBody>
                    <a:bodyPr/>
                    <a:lstStyle/>
                    <a:p>
                      <a:pPr algn="l" fontAlgn="b"/>
                      <a:r>
                        <a:rPr lang="es-SV" sz="1000" u="none" strike="noStrike" dirty="0">
                          <a:effectLst/>
                        </a:rPr>
                        <a:t>Precio Máximo Ofertado ($/</a:t>
                      </a:r>
                      <a:r>
                        <a:rPr lang="es-SV" sz="1000" u="none" strike="noStrike" dirty="0" err="1">
                          <a:effectLst/>
                        </a:rPr>
                        <a:t>MWh</a:t>
                      </a:r>
                      <a:r>
                        <a:rPr lang="es-SV" sz="1000" u="none" strike="noStrike" dirty="0">
                          <a:effectLst/>
                        </a:rPr>
                        <a:t>)</a:t>
                      </a:r>
                      <a:endParaRPr lang="es-SV" sz="10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SV" sz="900" u="none" strike="noStrike">
                          <a:effectLst/>
                        </a:rPr>
                        <a:t>219.00</a:t>
                      </a:r>
                      <a:endParaRPr lang="es-SV" sz="9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0829">
                <a:tc>
                  <a:txBody>
                    <a:bodyPr/>
                    <a:lstStyle/>
                    <a:p>
                      <a:pPr algn="l" fontAlgn="b"/>
                      <a:r>
                        <a:rPr lang="es-SV" sz="1000" u="none" strike="noStrike" dirty="0">
                          <a:effectLst/>
                        </a:rPr>
                        <a:t>Precio </a:t>
                      </a:r>
                      <a:r>
                        <a:rPr lang="es-SV" sz="1000" u="none" strike="noStrike" dirty="0" err="1">
                          <a:effectLst/>
                        </a:rPr>
                        <a:t>Minimo</a:t>
                      </a:r>
                      <a:r>
                        <a:rPr lang="es-SV" sz="1000" u="none" strike="noStrike" dirty="0">
                          <a:effectLst/>
                        </a:rPr>
                        <a:t> Ofertado ($/</a:t>
                      </a:r>
                      <a:r>
                        <a:rPr lang="es-SV" sz="1000" u="none" strike="noStrike" dirty="0" err="1">
                          <a:effectLst/>
                        </a:rPr>
                        <a:t>MWh</a:t>
                      </a:r>
                      <a:r>
                        <a:rPr lang="es-SV" sz="1000" u="none" strike="noStrike" dirty="0">
                          <a:effectLst/>
                        </a:rPr>
                        <a:t>)</a:t>
                      </a:r>
                      <a:endParaRPr lang="es-SV" sz="10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SV" sz="900" u="none" strike="noStrike" dirty="0">
                          <a:effectLst/>
                        </a:rPr>
                        <a:t>209.50</a:t>
                      </a:r>
                      <a:endParaRPr lang="es-SV" sz="9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9642">
                <a:tc>
                  <a:txBody>
                    <a:bodyPr/>
                    <a:lstStyle/>
                    <a:p>
                      <a:pPr algn="l" fontAlgn="b"/>
                      <a:r>
                        <a:rPr lang="es-SV" sz="900" u="none" strike="noStrike" dirty="0">
                          <a:effectLst/>
                        </a:rPr>
                        <a:t>Precio techo establecido por la SIGET ($/</a:t>
                      </a:r>
                      <a:r>
                        <a:rPr lang="es-SV" sz="900" u="none" strike="noStrike" dirty="0" err="1">
                          <a:effectLst/>
                        </a:rPr>
                        <a:t>MWh</a:t>
                      </a:r>
                      <a:r>
                        <a:rPr lang="es-SV" sz="900" u="none" strike="noStrike" dirty="0">
                          <a:effectLst/>
                        </a:rPr>
                        <a:t>)</a:t>
                      </a:r>
                      <a:endParaRPr lang="es-SV" sz="900" b="1"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SV" sz="900" u="none" strike="noStrike" dirty="0">
                          <a:effectLst/>
                        </a:rPr>
                        <a:t>220.59</a:t>
                      </a:r>
                      <a:endParaRPr lang="es-SV" sz="900" b="1"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7" name="6 CuadroTexto"/>
          <p:cNvSpPr txBox="1"/>
          <p:nvPr/>
        </p:nvSpPr>
        <p:spPr>
          <a:xfrm>
            <a:off x="5696189" y="1043444"/>
            <a:ext cx="2188179" cy="369332"/>
          </a:xfrm>
          <a:prstGeom prst="rect">
            <a:avLst/>
          </a:prstGeom>
          <a:noFill/>
        </p:spPr>
        <p:txBody>
          <a:bodyPr wrap="square" rtlCol="0">
            <a:spAutoFit/>
          </a:bodyPr>
          <a:lstStyle/>
          <a:p>
            <a:r>
              <a:rPr lang="es-MX" dirty="0" smtClean="0"/>
              <a:t>Proyectos PCH</a:t>
            </a:r>
            <a:endParaRPr lang="es-SV" dirty="0"/>
          </a:p>
        </p:txBody>
      </p:sp>
      <p:sp>
        <p:nvSpPr>
          <p:cNvPr id="8" name="7 CuadroTexto"/>
          <p:cNvSpPr txBox="1"/>
          <p:nvPr/>
        </p:nvSpPr>
        <p:spPr>
          <a:xfrm>
            <a:off x="611560" y="1032694"/>
            <a:ext cx="4392488" cy="369332"/>
          </a:xfrm>
          <a:prstGeom prst="rect">
            <a:avLst/>
          </a:prstGeom>
          <a:noFill/>
        </p:spPr>
        <p:txBody>
          <a:bodyPr wrap="square" rtlCol="0">
            <a:spAutoFit/>
          </a:bodyPr>
          <a:lstStyle/>
          <a:p>
            <a:r>
              <a:rPr lang="es-MX" dirty="0" smtClean="0"/>
              <a:t>Proyectos Fotovoltaicos</a:t>
            </a:r>
            <a:endParaRPr lang="es-SV" dirty="0"/>
          </a:p>
        </p:txBody>
      </p:sp>
      <p:sp>
        <p:nvSpPr>
          <p:cNvPr id="9" name="8 CuadroTexto"/>
          <p:cNvSpPr txBox="1"/>
          <p:nvPr/>
        </p:nvSpPr>
        <p:spPr>
          <a:xfrm>
            <a:off x="2123728" y="2852936"/>
            <a:ext cx="4392488" cy="369332"/>
          </a:xfrm>
          <a:prstGeom prst="rect">
            <a:avLst/>
          </a:prstGeom>
          <a:noFill/>
        </p:spPr>
        <p:txBody>
          <a:bodyPr wrap="square" rtlCol="0">
            <a:spAutoFit/>
          </a:bodyPr>
          <a:lstStyle/>
          <a:p>
            <a:pPr algn="ctr"/>
            <a:r>
              <a:rPr lang="es-MX" dirty="0" smtClean="0"/>
              <a:t>Proyectos </a:t>
            </a:r>
            <a:r>
              <a:rPr lang="es-MX" dirty="0" err="1" smtClean="0"/>
              <a:t>Biogas</a:t>
            </a:r>
            <a:r>
              <a:rPr lang="es-MX" dirty="0" smtClean="0"/>
              <a:t> </a:t>
            </a:r>
            <a:endParaRPr lang="es-SV" dirty="0"/>
          </a:p>
        </p:txBody>
      </p:sp>
      <p:sp>
        <p:nvSpPr>
          <p:cNvPr id="2" name="1 CuadroTexto"/>
          <p:cNvSpPr txBox="1"/>
          <p:nvPr/>
        </p:nvSpPr>
        <p:spPr>
          <a:xfrm>
            <a:off x="755576" y="4581128"/>
            <a:ext cx="7776864" cy="1754326"/>
          </a:xfrm>
          <a:prstGeom prst="rect">
            <a:avLst/>
          </a:prstGeom>
          <a:noFill/>
        </p:spPr>
        <p:txBody>
          <a:bodyPr wrap="square" rtlCol="0">
            <a:spAutoFit/>
          </a:bodyPr>
          <a:lstStyle/>
          <a:p>
            <a:pPr algn="just"/>
            <a:r>
              <a:rPr lang="es-MX" dirty="0" smtClean="0"/>
              <a:t>Actualmente se están desarrollando 32 proyectos que representan alrededor de 12 MW de energías renovables no convencional, lo cual ha permitido la participación de pequeñas empresas nacionales, eliminar las barreras que impedían la inclusión de las energías renovables en el mercado e iniciar la diversificación de la matriz energética nacional.</a:t>
            </a:r>
            <a:endParaRPr lang="es-SV" dirty="0"/>
          </a:p>
        </p:txBody>
      </p:sp>
    </p:spTree>
    <p:extLst>
      <p:ext uri="{BB962C8B-B14F-4D97-AF65-F5344CB8AC3E}">
        <p14:creationId xmlns:p14="http://schemas.microsoft.com/office/powerpoint/2010/main" val="20683075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332529" y="1052736"/>
            <a:ext cx="8478942" cy="2462213"/>
          </a:xfrm>
          <a:prstGeom prst="rect">
            <a:avLst/>
          </a:prstGeom>
        </p:spPr>
        <p:txBody>
          <a:bodyPr wrap="square">
            <a:spAutoFit/>
          </a:bodyPr>
          <a:lstStyle/>
          <a:p>
            <a:r>
              <a:rPr lang="es-SV" sz="1400" dirty="0" smtClean="0"/>
              <a:t>El pasado 24 de junio se realizó la apertura de ofertas del proceso de licitación impulsado por el CNE para la contratación de 100 MW de energía renovable no convencional (ERNC) </a:t>
            </a:r>
            <a:r>
              <a:rPr lang="es-SV" sz="1400" dirty="0"/>
              <a:t>específicamente solar y eólica con participación en el mercado </a:t>
            </a:r>
            <a:r>
              <a:rPr lang="es-SV" sz="1400" dirty="0" smtClean="0"/>
              <a:t>mayorista.</a:t>
            </a:r>
            <a:endParaRPr lang="es-SV" sz="1400" dirty="0"/>
          </a:p>
          <a:p>
            <a:endParaRPr lang="es-SV" sz="1400" dirty="0"/>
          </a:p>
          <a:p>
            <a:r>
              <a:rPr lang="es-SV" sz="1400" dirty="0"/>
              <a:t>El proceso de licitación conto con la participación de 26 empresas entre nacionales e internacionales de países como España, Francia y México.</a:t>
            </a:r>
          </a:p>
          <a:p>
            <a:endParaRPr lang="es-SV" sz="1400" dirty="0"/>
          </a:p>
          <a:p>
            <a:r>
              <a:rPr lang="es-SV" sz="1400" dirty="0"/>
              <a:t>Se presentaron un total de 32 las cuales presentaron sus ofertas técnicas y económicas, 30 ofertas de proyectos para generación solar fotovoltaica y 2 para generación eólica</a:t>
            </a:r>
            <a:r>
              <a:rPr lang="es-SV" sz="1400" dirty="0" smtClean="0"/>
              <a:t>.</a:t>
            </a:r>
          </a:p>
          <a:p>
            <a:endParaRPr lang="es-SV" sz="1400" dirty="0" smtClean="0"/>
          </a:p>
          <a:p>
            <a:r>
              <a:rPr lang="es-SV" sz="1400" dirty="0" smtClean="0"/>
              <a:t>Precios obtenidos:</a:t>
            </a:r>
            <a:endParaRPr lang="es-SV" sz="1400" dirty="0"/>
          </a:p>
        </p:txBody>
      </p:sp>
      <p:sp>
        <p:nvSpPr>
          <p:cNvPr id="8" name="1 Título"/>
          <p:cNvSpPr>
            <a:spLocks noGrp="1"/>
          </p:cNvSpPr>
          <p:nvPr>
            <p:ph type="title"/>
          </p:nvPr>
        </p:nvSpPr>
        <p:spPr>
          <a:xfrm>
            <a:off x="710571" y="44624"/>
            <a:ext cx="7722858" cy="620688"/>
          </a:xfrm>
        </p:spPr>
        <p:txBody>
          <a:bodyPr/>
          <a:lstStyle/>
          <a:p>
            <a:r>
              <a:rPr lang="es-MX" sz="1600" dirty="0" smtClean="0"/>
              <a:t>Licitación de 100 MW  de energías renovables en mercado mayorista</a:t>
            </a:r>
            <a:endParaRPr lang="es-SV" sz="1400" dirty="0"/>
          </a:p>
        </p:txBody>
      </p:sp>
      <p:graphicFrame>
        <p:nvGraphicFramePr>
          <p:cNvPr id="2" name="Tabla 1"/>
          <p:cNvGraphicFramePr>
            <a:graphicFrameLocks noGrp="1"/>
          </p:cNvGraphicFramePr>
          <p:nvPr>
            <p:extLst>
              <p:ext uri="{D42A27DB-BD31-4B8C-83A1-F6EECF244321}">
                <p14:modId xmlns:p14="http://schemas.microsoft.com/office/powerpoint/2010/main" val="972959531"/>
              </p:ext>
            </p:extLst>
          </p:nvPr>
        </p:nvGraphicFramePr>
        <p:xfrm>
          <a:off x="1403648" y="3717032"/>
          <a:ext cx="6096000" cy="1198880"/>
        </p:xfrm>
        <a:graphic>
          <a:graphicData uri="http://schemas.openxmlformats.org/drawingml/2006/table">
            <a:tbl>
              <a:tblPr firstRow="1">
                <a:tableStyleId>{BC89EF96-8CEA-46FF-86C4-4CE0E7609802}</a:tableStyleId>
              </a:tblPr>
              <a:tblGrid>
                <a:gridCol w="1524000"/>
                <a:gridCol w="1524000"/>
                <a:gridCol w="1524000"/>
                <a:gridCol w="1524000"/>
              </a:tblGrid>
              <a:tr h="370840">
                <a:tc>
                  <a:txBody>
                    <a:bodyPr/>
                    <a:lstStyle/>
                    <a:p>
                      <a:pPr algn="ctr"/>
                      <a:r>
                        <a:rPr lang="es-SV" sz="1200" dirty="0" smtClean="0"/>
                        <a:t>Tecnología</a:t>
                      </a:r>
                      <a:endParaRPr lang="es-SV" sz="1200" dirty="0"/>
                    </a:p>
                  </a:txBody>
                  <a:tcPr marL="68580" marR="68580" anchor="ctr"/>
                </a:tc>
                <a:tc>
                  <a:txBody>
                    <a:bodyPr/>
                    <a:lstStyle/>
                    <a:p>
                      <a:pPr algn="ctr"/>
                      <a:r>
                        <a:rPr lang="es-SV" sz="1200" dirty="0" smtClean="0"/>
                        <a:t>Precio techo $/</a:t>
                      </a:r>
                      <a:r>
                        <a:rPr lang="es-SV" sz="1200" dirty="0" err="1" smtClean="0"/>
                        <a:t>MWh</a:t>
                      </a:r>
                      <a:endParaRPr lang="es-SV" sz="1200" dirty="0"/>
                    </a:p>
                  </a:txBody>
                  <a:tcPr marL="68580" marR="68580" anchor="ctr"/>
                </a:tc>
                <a:tc>
                  <a:txBody>
                    <a:bodyPr/>
                    <a:lstStyle/>
                    <a:p>
                      <a:pPr algn="ctr"/>
                      <a:r>
                        <a:rPr lang="es-SV" sz="1200" dirty="0" smtClean="0"/>
                        <a:t>Precio</a:t>
                      </a:r>
                      <a:r>
                        <a:rPr lang="es-SV" sz="1200" baseline="0" dirty="0" smtClean="0"/>
                        <a:t> máximo ofertado $/</a:t>
                      </a:r>
                      <a:r>
                        <a:rPr lang="es-SV" sz="1200" baseline="0" dirty="0" err="1" smtClean="0"/>
                        <a:t>MWh</a:t>
                      </a:r>
                      <a:endParaRPr lang="es-SV" sz="1200" dirty="0"/>
                    </a:p>
                  </a:txBody>
                  <a:tcPr marL="68580" marR="68580" anchor="ctr"/>
                </a:tc>
                <a:tc>
                  <a:txBody>
                    <a:bodyPr/>
                    <a:lstStyle/>
                    <a:p>
                      <a:pPr algn="ctr"/>
                      <a:r>
                        <a:rPr lang="es-SV" sz="1200" dirty="0" smtClean="0"/>
                        <a:t>Precio mínimo ofertado $/</a:t>
                      </a:r>
                      <a:r>
                        <a:rPr lang="es-SV" sz="1200" dirty="0" err="1" smtClean="0"/>
                        <a:t>MWh</a:t>
                      </a:r>
                      <a:endParaRPr lang="es-SV" sz="1200" dirty="0"/>
                    </a:p>
                  </a:txBody>
                  <a:tcPr marL="68580" marR="68580" anchor="ctr"/>
                </a:tc>
              </a:tr>
              <a:tr h="370840">
                <a:tc>
                  <a:txBody>
                    <a:bodyPr/>
                    <a:lstStyle/>
                    <a:p>
                      <a:pPr algn="ctr"/>
                      <a:r>
                        <a:rPr lang="es-SV" sz="1200" dirty="0" smtClean="0"/>
                        <a:t>Eólica</a:t>
                      </a:r>
                      <a:endParaRPr lang="es-SV" sz="1200" dirty="0"/>
                    </a:p>
                  </a:txBody>
                  <a:tcPr marL="68580" marR="68580" anchor="ctr"/>
                </a:tc>
                <a:tc>
                  <a:txBody>
                    <a:bodyPr/>
                    <a:lstStyle/>
                    <a:p>
                      <a:pPr algn="ctr"/>
                      <a:r>
                        <a:rPr lang="es-SV" sz="1200" dirty="0" smtClean="0"/>
                        <a:t>123.41</a:t>
                      </a:r>
                      <a:endParaRPr lang="es-SV" sz="1200" dirty="0"/>
                    </a:p>
                  </a:txBody>
                  <a:tcPr marL="68580" marR="68580" anchor="ctr"/>
                </a:tc>
                <a:tc>
                  <a:txBody>
                    <a:bodyPr/>
                    <a:lstStyle/>
                    <a:p>
                      <a:pPr algn="ctr"/>
                      <a:r>
                        <a:rPr lang="es-SV" sz="1200" dirty="0" smtClean="0"/>
                        <a:t>229.00</a:t>
                      </a:r>
                      <a:endParaRPr lang="es-SV" sz="1200" dirty="0"/>
                    </a:p>
                  </a:txBody>
                  <a:tcPr marL="68580" marR="68580" anchor="ctr"/>
                </a:tc>
                <a:tc>
                  <a:txBody>
                    <a:bodyPr/>
                    <a:lstStyle/>
                    <a:p>
                      <a:pPr algn="ctr"/>
                      <a:r>
                        <a:rPr lang="es-SV" sz="1200" dirty="0" smtClean="0"/>
                        <a:t>158.00</a:t>
                      </a:r>
                      <a:endParaRPr lang="es-SV" sz="1200" dirty="0"/>
                    </a:p>
                  </a:txBody>
                  <a:tcPr marL="68580" marR="68580" anchor="ctr"/>
                </a:tc>
              </a:tr>
              <a:tr h="370840">
                <a:tc>
                  <a:txBody>
                    <a:bodyPr/>
                    <a:lstStyle/>
                    <a:p>
                      <a:pPr algn="ctr"/>
                      <a:r>
                        <a:rPr lang="es-SV" sz="1200" dirty="0" smtClean="0"/>
                        <a:t>Fotovoltaica</a:t>
                      </a:r>
                      <a:endParaRPr lang="es-SV" sz="1200" dirty="0"/>
                    </a:p>
                  </a:txBody>
                  <a:tcPr marL="68580" marR="68580" anchor="ctr"/>
                </a:tc>
                <a:tc>
                  <a:txBody>
                    <a:bodyPr/>
                    <a:lstStyle/>
                    <a:p>
                      <a:pPr algn="ctr"/>
                      <a:r>
                        <a:rPr lang="es-SV" sz="1200" dirty="0" smtClean="0"/>
                        <a:t>165.53</a:t>
                      </a:r>
                      <a:endParaRPr lang="es-SV" sz="1200" dirty="0"/>
                    </a:p>
                  </a:txBody>
                  <a:tcPr marL="68580" marR="68580" anchor="ctr"/>
                </a:tc>
                <a:tc>
                  <a:txBody>
                    <a:bodyPr/>
                    <a:lstStyle/>
                    <a:p>
                      <a:pPr algn="ctr"/>
                      <a:r>
                        <a:rPr lang="es-SV" sz="1200" dirty="0" smtClean="0"/>
                        <a:t>185.90</a:t>
                      </a:r>
                      <a:endParaRPr lang="es-SV" sz="1200" dirty="0"/>
                    </a:p>
                  </a:txBody>
                  <a:tcPr marL="68580" marR="68580" anchor="ctr"/>
                </a:tc>
                <a:tc>
                  <a:txBody>
                    <a:bodyPr/>
                    <a:lstStyle/>
                    <a:p>
                      <a:pPr algn="ctr"/>
                      <a:r>
                        <a:rPr lang="es-SV" sz="1200" dirty="0" smtClean="0"/>
                        <a:t>101.90</a:t>
                      </a:r>
                      <a:endParaRPr lang="es-SV" sz="1200" dirty="0"/>
                    </a:p>
                  </a:txBody>
                  <a:tcPr marL="68580" marR="68580" anchor="ctr"/>
                </a:tc>
              </a:tr>
            </a:tbl>
          </a:graphicData>
        </a:graphic>
      </p:graphicFrame>
      <p:sp>
        <p:nvSpPr>
          <p:cNvPr id="6" name="4 Rectángulo"/>
          <p:cNvSpPr/>
          <p:nvPr/>
        </p:nvSpPr>
        <p:spPr>
          <a:xfrm>
            <a:off x="338908" y="5138608"/>
            <a:ext cx="8478942" cy="738664"/>
          </a:xfrm>
          <a:prstGeom prst="rect">
            <a:avLst/>
          </a:prstGeom>
        </p:spPr>
        <p:txBody>
          <a:bodyPr wrap="square">
            <a:spAutoFit/>
          </a:bodyPr>
          <a:lstStyle/>
          <a:p>
            <a:pPr algn="just"/>
            <a:r>
              <a:rPr lang="es-SV" sz="1400" dirty="0" smtClean="0"/>
              <a:t>Las ofertas eólicas quedaron descalificadas por superar el precio techo establecido por SIGET. Esto permitió que los 40 MW destinados para esta tecnología, fueran llenados con ofertas de solar fotovoltaica</a:t>
            </a:r>
            <a:endParaRPr lang="es-SV" sz="1400" dirty="0"/>
          </a:p>
        </p:txBody>
      </p:sp>
    </p:spTree>
    <p:extLst>
      <p:ext uri="{BB962C8B-B14F-4D97-AF65-F5344CB8AC3E}">
        <p14:creationId xmlns:p14="http://schemas.microsoft.com/office/powerpoint/2010/main" val="11191042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Título"/>
          <p:cNvSpPr>
            <a:spLocks noGrp="1"/>
          </p:cNvSpPr>
          <p:nvPr>
            <p:ph type="title"/>
          </p:nvPr>
        </p:nvSpPr>
        <p:spPr>
          <a:xfrm>
            <a:off x="710571" y="260648"/>
            <a:ext cx="7722858" cy="620688"/>
          </a:xfrm>
        </p:spPr>
        <p:txBody>
          <a:bodyPr>
            <a:normAutofit fontScale="90000"/>
          </a:bodyPr>
          <a:lstStyle/>
          <a:p>
            <a:r>
              <a:rPr lang="es-SV" sz="1800" b="1" dirty="0" smtClean="0">
                <a:effectLst/>
              </a:rPr>
              <a:t>Resultados del proceso de licitación de 100 MW de Energías Renovables </a:t>
            </a:r>
            <a:endParaRPr lang="es-SV" sz="1800" dirty="0"/>
          </a:p>
        </p:txBody>
      </p:sp>
      <p:graphicFrame>
        <p:nvGraphicFramePr>
          <p:cNvPr id="4" name="Tabla 3"/>
          <p:cNvGraphicFramePr>
            <a:graphicFrameLocks noGrp="1"/>
          </p:cNvGraphicFramePr>
          <p:nvPr>
            <p:extLst>
              <p:ext uri="{D42A27DB-BD31-4B8C-83A1-F6EECF244321}">
                <p14:modId xmlns:p14="http://schemas.microsoft.com/office/powerpoint/2010/main" val="671288748"/>
              </p:ext>
            </p:extLst>
          </p:nvPr>
        </p:nvGraphicFramePr>
        <p:xfrm>
          <a:off x="683568" y="1340768"/>
          <a:ext cx="8100902" cy="2184316"/>
        </p:xfrm>
        <a:graphic>
          <a:graphicData uri="http://schemas.openxmlformats.org/drawingml/2006/table">
            <a:tbl>
              <a:tblPr firstRow="1">
                <a:tableStyleId>{BC89EF96-8CEA-46FF-86C4-4CE0E7609802}</a:tableStyleId>
              </a:tblPr>
              <a:tblGrid>
                <a:gridCol w="3243792"/>
                <a:gridCol w="1252894"/>
                <a:gridCol w="1064102"/>
                <a:gridCol w="1064102"/>
                <a:gridCol w="1476012"/>
              </a:tblGrid>
              <a:tr h="388742">
                <a:tc>
                  <a:txBody>
                    <a:bodyPr/>
                    <a:lstStyle/>
                    <a:p>
                      <a:pPr algn="ctr" fontAlgn="ctr"/>
                      <a:r>
                        <a:rPr lang="es-SV" sz="1200" u="none" strike="noStrike" dirty="0" smtClean="0">
                          <a:effectLst/>
                        </a:rPr>
                        <a:t>Empresa</a:t>
                      </a:r>
                      <a:endParaRPr lang="es-SV" sz="1200" b="1" i="0" u="none" strike="noStrike" dirty="0">
                        <a:solidFill>
                          <a:srgbClr val="000000"/>
                        </a:solidFill>
                        <a:effectLst/>
                        <a:latin typeface="Calibri" panose="020F0502020204030204" pitchFamily="34" charset="0"/>
                      </a:endParaRPr>
                    </a:p>
                  </a:txBody>
                  <a:tcPr marL="5689" marR="5689" marT="7585" marB="0" anchor="ctr">
                    <a:solidFill>
                      <a:schemeClr val="bg1">
                        <a:lumMod val="65000"/>
                      </a:schemeClr>
                    </a:solidFill>
                  </a:tcPr>
                </a:tc>
                <a:tc>
                  <a:txBody>
                    <a:bodyPr/>
                    <a:lstStyle/>
                    <a:p>
                      <a:pPr algn="ctr" fontAlgn="ctr"/>
                      <a:r>
                        <a:rPr lang="es-SV" sz="1200" u="none" strike="noStrike" dirty="0" smtClean="0">
                          <a:effectLst/>
                        </a:rPr>
                        <a:t>Tecnología</a:t>
                      </a:r>
                      <a:endParaRPr lang="es-SV" sz="1200" b="0" i="0" u="none" strike="noStrike" dirty="0">
                        <a:solidFill>
                          <a:srgbClr val="000000"/>
                        </a:solidFill>
                        <a:effectLst/>
                        <a:latin typeface="Calibri" panose="020F0502020204030204" pitchFamily="34" charset="0"/>
                      </a:endParaRPr>
                    </a:p>
                  </a:txBody>
                  <a:tcPr marL="5689" marR="5689" marT="7585" marB="0" anchor="ctr">
                    <a:solidFill>
                      <a:schemeClr val="bg1">
                        <a:lumMod val="65000"/>
                      </a:schemeClr>
                    </a:solidFill>
                  </a:tcPr>
                </a:tc>
                <a:tc>
                  <a:txBody>
                    <a:bodyPr/>
                    <a:lstStyle/>
                    <a:p>
                      <a:pPr algn="ctr" fontAlgn="ctr"/>
                      <a:r>
                        <a:rPr lang="es-SV" sz="1200" u="none" strike="noStrike" dirty="0">
                          <a:effectLst/>
                        </a:rPr>
                        <a:t>Precio [$/</a:t>
                      </a:r>
                      <a:r>
                        <a:rPr lang="es-SV" sz="1200" u="none" strike="noStrike" dirty="0" err="1">
                          <a:effectLst/>
                        </a:rPr>
                        <a:t>MWh</a:t>
                      </a:r>
                      <a:r>
                        <a:rPr lang="es-SV" sz="1200" u="none" strike="noStrike" dirty="0">
                          <a:effectLst/>
                        </a:rPr>
                        <a:t>]</a:t>
                      </a:r>
                      <a:endParaRPr lang="es-SV" sz="1200" b="0" i="0" u="none" strike="noStrike" dirty="0">
                        <a:solidFill>
                          <a:srgbClr val="000000"/>
                        </a:solidFill>
                        <a:effectLst/>
                        <a:latin typeface="Calibri" panose="020F0502020204030204" pitchFamily="34" charset="0"/>
                      </a:endParaRPr>
                    </a:p>
                  </a:txBody>
                  <a:tcPr marL="5689" marR="5689" marT="7585" marB="0" anchor="ctr">
                    <a:solidFill>
                      <a:schemeClr val="bg1">
                        <a:lumMod val="65000"/>
                      </a:schemeClr>
                    </a:solidFill>
                  </a:tcPr>
                </a:tc>
                <a:tc>
                  <a:txBody>
                    <a:bodyPr/>
                    <a:lstStyle/>
                    <a:p>
                      <a:pPr algn="ctr" fontAlgn="ctr"/>
                      <a:r>
                        <a:rPr lang="es-SV" sz="1200" u="none" strike="noStrike" dirty="0">
                          <a:effectLst/>
                        </a:rPr>
                        <a:t>Potencia [MW]</a:t>
                      </a:r>
                      <a:endParaRPr lang="es-SV" sz="1200" b="0" i="0" u="none" strike="noStrike" dirty="0">
                        <a:solidFill>
                          <a:srgbClr val="000000"/>
                        </a:solidFill>
                        <a:effectLst/>
                        <a:latin typeface="Calibri" panose="020F0502020204030204" pitchFamily="34" charset="0"/>
                      </a:endParaRPr>
                    </a:p>
                  </a:txBody>
                  <a:tcPr marL="5689" marR="5689" marT="7585" marB="0" anchor="ctr">
                    <a:solidFill>
                      <a:schemeClr val="bg1">
                        <a:lumMod val="65000"/>
                      </a:schemeClr>
                    </a:solidFill>
                  </a:tcPr>
                </a:tc>
                <a:tc>
                  <a:txBody>
                    <a:bodyPr/>
                    <a:lstStyle/>
                    <a:p>
                      <a:pPr algn="ctr" fontAlgn="ctr"/>
                      <a:r>
                        <a:rPr lang="es-SV" sz="1200" u="none" strike="noStrike" dirty="0">
                          <a:effectLst/>
                        </a:rPr>
                        <a:t>Punto de </a:t>
                      </a:r>
                      <a:r>
                        <a:rPr lang="es-SV" sz="1200" u="none" strike="noStrike" dirty="0" smtClean="0">
                          <a:effectLst/>
                        </a:rPr>
                        <a:t>Interconexión</a:t>
                      </a:r>
                      <a:endParaRPr lang="es-SV" sz="1200" b="0" i="0" u="none" strike="noStrike" dirty="0">
                        <a:solidFill>
                          <a:srgbClr val="000000"/>
                        </a:solidFill>
                        <a:effectLst/>
                        <a:latin typeface="Calibri" panose="020F0502020204030204" pitchFamily="34" charset="0"/>
                      </a:endParaRPr>
                    </a:p>
                  </a:txBody>
                  <a:tcPr marL="5689" marR="5689" marT="7585" marB="0" anchor="ctr">
                    <a:solidFill>
                      <a:schemeClr val="bg1">
                        <a:lumMod val="65000"/>
                      </a:schemeClr>
                    </a:solidFill>
                  </a:tcPr>
                </a:tc>
              </a:tr>
              <a:tr h="417187">
                <a:tc>
                  <a:txBody>
                    <a:bodyPr/>
                    <a:lstStyle/>
                    <a:p>
                      <a:pPr algn="just" fontAlgn="ctr"/>
                      <a:r>
                        <a:rPr lang="es-SV" sz="1200" u="none" strike="noStrike" dirty="0">
                          <a:effectLst/>
                        </a:rPr>
                        <a:t>UDP NEOEN-ALMAVAL</a:t>
                      </a:r>
                      <a:endParaRPr lang="es-SV" sz="1200" b="0" i="0" u="none" strike="noStrike" dirty="0">
                        <a:solidFill>
                          <a:srgbClr val="000000"/>
                        </a:solidFill>
                        <a:effectLst/>
                        <a:latin typeface="Calibri" panose="020F0502020204030204" pitchFamily="34" charset="0"/>
                      </a:endParaRPr>
                    </a:p>
                  </a:txBody>
                  <a:tcPr marL="5689" marR="5689" marT="7585" marB="0" anchor="ctr"/>
                </a:tc>
                <a:tc>
                  <a:txBody>
                    <a:bodyPr/>
                    <a:lstStyle/>
                    <a:p>
                      <a:pPr algn="ctr" fontAlgn="ctr"/>
                      <a:r>
                        <a:rPr lang="es-SV" sz="1200" u="none" strike="noStrike" dirty="0" smtClean="0">
                          <a:effectLst/>
                        </a:rPr>
                        <a:t>SFV</a:t>
                      </a:r>
                      <a:endParaRPr lang="es-SV" sz="1200" b="0" i="0" u="none" strike="noStrike" dirty="0">
                        <a:solidFill>
                          <a:srgbClr val="000000"/>
                        </a:solidFill>
                        <a:effectLst/>
                        <a:latin typeface="Calibri" panose="020F0502020204030204" pitchFamily="34" charset="0"/>
                      </a:endParaRPr>
                    </a:p>
                  </a:txBody>
                  <a:tcPr marL="5689" marR="5689" marT="7585" marB="0" anchor="ctr"/>
                </a:tc>
                <a:tc>
                  <a:txBody>
                    <a:bodyPr/>
                    <a:lstStyle/>
                    <a:p>
                      <a:pPr algn="ctr" fontAlgn="ctr"/>
                      <a:r>
                        <a:rPr lang="es-SV" sz="1200" u="none" strike="noStrike">
                          <a:effectLst/>
                        </a:rPr>
                        <a:t>101.90</a:t>
                      </a:r>
                      <a:endParaRPr lang="es-SV" sz="1200" b="0" i="0" u="none" strike="noStrike">
                        <a:solidFill>
                          <a:srgbClr val="000000"/>
                        </a:solidFill>
                        <a:effectLst/>
                        <a:latin typeface="Calibri" panose="020F0502020204030204" pitchFamily="34" charset="0"/>
                      </a:endParaRPr>
                    </a:p>
                  </a:txBody>
                  <a:tcPr marL="5689" marR="5689" marT="7585" marB="0" anchor="ctr"/>
                </a:tc>
                <a:tc>
                  <a:txBody>
                    <a:bodyPr/>
                    <a:lstStyle/>
                    <a:p>
                      <a:pPr algn="ctr" fontAlgn="ctr"/>
                      <a:r>
                        <a:rPr lang="es-SV" sz="1200" u="none" strike="noStrike" dirty="0">
                          <a:effectLst/>
                        </a:rPr>
                        <a:t>60.00</a:t>
                      </a:r>
                      <a:endParaRPr lang="es-SV" sz="1200" b="0" i="0" u="none" strike="noStrike" dirty="0">
                        <a:solidFill>
                          <a:srgbClr val="000000"/>
                        </a:solidFill>
                        <a:effectLst/>
                        <a:latin typeface="Calibri" panose="020F0502020204030204" pitchFamily="34" charset="0"/>
                      </a:endParaRPr>
                    </a:p>
                  </a:txBody>
                  <a:tcPr marL="5689" marR="5689" marT="7585" marB="0" anchor="ctr"/>
                </a:tc>
                <a:tc>
                  <a:txBody>
                    <a:bodyPr/>
                    <a:lstStyle/>
                    <a:p>
                      <a:pPr algn="ctr" fontAlgn="ctr"/>
                      <a:r>
                        <a:rPr lang="es-SV" sz="1200" u="none" strike="noStrike" dirty="0">
                          <a:effectLst/>
                        </a:rPr>
                        <a:t>El Pedregal 115 </a:t>
                      </a:r>
                      <a:r>
                        <a:rPr lang="es-SV" sz="1200" u="none" strike="noStrike" dirty="0" err="1">
                          <a:effectLst/>
                        </a:rPr>
                        <a:t>kV</a:t>
                      </a:r>
                      <a:r>
                        <a:rPr lang="es-SV" sz="1200" u="none" strike="noStrike" dirty="0">
                          <a:effectLst/>
                        </a:rPr>
                        <a:t> ETESAL</a:t>
                      </a:r>
                      <a:endParaRPr lang="es-SV" sz="1200" b="0" i="0" u="none" strike="noStrike" dirty="0">
                        <a:solidFill>
                          <a:srgbClr val="000000"/>
                        </a:solidFill>
                        <a:effectLst/>
                        <a:latin typeface="Calibri" panose="020F0502020204030204" pitchFamily="34" charset="0"/>
                      </a:endParaRPr>
                    </a:p>
                  </a:txBody>
                  <a:tcPr marL="5689" marR="5689" marT="7585" marB="0" anchor="ctr"/>
                </a:tc>
              </a:tr>
              <a:tr h="502521">
                <a:tc>
                  <a:txBody>
                    <a:bodyPr/>
                    <a:lstStyle/>
                    <a:p>
                      <a:pPr algn="just" fontAlgn="ctr"/>
                      <a:r>
                        <a:rPr lang="en-US" sz="1200" u="none" strike="noStrike" dirty="0">
                          <a:effectLst/>
                        </a:rPr>
                        <a:t>SOLAR RESERVE DEVELOPMENT CO. II, LLC</a:t>
                      </a:r>
                      <a:endParaRPr lang="en-US" sz="1200" b="0" i="0" u="none" strike="noStrike" dirty="0">
                        <a:solidFill>
                          <a:srgbClr val="000000"/>
                        </a:solidFill>
                        <a:effectLst/>
                        <a:latin typeface="Calibri" panose="020F0502020204030204" pitchFamily="34" charset="0"/>
                      </a:endParaRPr>
                    </a:p>
                  </a:txBody>
                  <a:tcPr marL="5689" marR="5689" marT="7585" marB="0" anchor="ctr"/>
                </a:tc>
                <a:tc>
                  <a:txBody>
                    <a:bodyPr/>
                    <a:lstStyle/>
                    <a:p>
                      <a:pPr algn="ctr" fontAlgn="ctr"/>
                      <a:r>
                        <a:rPr lang="es-SV" sz="1200" u="none" strike="noStrike" dirty="0" smtClean="0">
                          <a:effectLst/>
                        </a:rPr>
                        <a:t>SFV</a:t>
                      </a:r>
                      <a:endParaRPr lang="es-SV" sz="1200" b="0" i="0" u="none" strike="noStrike" dirty="0">
                        <a:solidFill>
                          <a:srgbClr val="000000"/>
                        </a:solidFill>
                        <a:effectLst/>
                        <a:latin typeface="Calibri" panose="020F0502020204030204" pitchFamily="34" charset="0"/>
                      </a:endParaRPr>
                    </a:p>
                  </a:txBody>
                  <a:tcPr marL="5689" marR="5689" marT="7585" marB="0" anchor="ctr"/>
                </a:tc>
                <a:tc>
                  <a:txBody>
                    <a:bodyPr/>
                    <a:lstStyle/>
                    <a:p>
                      <a:pPr algn="ctr" fontAlgn="ctr"/>
                      <a:r>
                        <a:rPr lang="es-SV" sz="1200" u="none" strike="noStrike">
                          <a:effectLst/>
                        </a:rPr>
                        <a:t>125.37</a:t>
                      </a:r>
                      <a:endParaRPr lang="es-SV" sz="1200" b="0" i="0" u="none" strike="noStrike">
                        <a:solidFill>
                          <a:srgbClr val="000000"/>
                        </a:solidFill>
                        <a:effectLst/>
                        <a:latin typeface="Calibri" panose="020F0502020204030204" pitchFamily="34" charset="0"/>
                      </a:endParaRPr>
                    </a:p>
                  </a:txBody>
                  <a:tcPr marL="5689" marR="5689" marT="7585" marB="0" anchor="ctr"/>
                </a:tc>
                <a:tc>
                  <a:txBody>
                    <a:bodyPr/>
                    <a:lstStyle/>
                    <a:p>
                      <a:pPr algn="ctr" fontAlgn="ctr"/>
                      <a:r>
                        <a:rPr lang="es-SV" sz="1200" u="none" strike="noStrike">
                          <a:effectLst/>
                        </a:rPr>
                        <a:t>20.00</a:t>
                      </a:r>
                      <a:endParaRPr lang="es-SV" sz="1200" b="0" i="0" u="none" strike="noStrike">
                        <a:solidFill>
                          <a:srgbClr val="000000"/>
                        </a:solidFill>
                        <a:effectLst/>
                        <a:latin typeface="Calibri" panose="020F0502020204030204" pitchFamily="34" charset="0"/>
                      </a:endParaRPr>
                    </a:p>
                  </a:txBody>
                  <a:tcPr marL="5689" marR="5689" marT="7585" marB="0" anchor="ctr"/>
                </a:tc>
                <a:tc>
                  <a:txBody>
                    <a:bodyPr/>
                    <a:lstStyle/>
                    <a:p>
                      <a:pPr algn="ctr" fontAlgn="ctr"/>
                      <a:r>
                        <a:rPr lang="es-SV" sz="1200" u="none" strike="noStrike">
                          <a:effectLst/>
                        </a:rPr>
                        <a:t>Acajutla 115 kV ETESAL</a:t>
                      </a:r>
                      <a:endParaRPr lang="es-SV" sz="1200" b="0" i="0" u="none" strike="noStrike">
                        <a:solidFill>
                          <a:srgbClr val="000000"/>
                        </a:solidFill>
                        <a:effectLst/>
                        <a:latin typeface="Calibri" panose="020F0502020204030204" pitchFamily="34" charset="0"/>
                      </a:endParaRPr>
                    </a:p>
                  </a:txBody>
                  <a:tcPr marL="5689" marR="5689" marT="7585" marB="0" anchor="ctr"/>
                </a:tc>
              </a:tr>
              <a:tr h="502521">
                <a:tc>
                  <a:txBody>
                    <a:bodyPr/>
                    <a:lstStyle/>
                    <a:p>
                      <a:pPr algn="just" fontAlgn="ctr"/>
                      <a:r>
                        <a:rPr lang="es-SV" sz="1200" u="none" strike="noStrike" dirty="0">
                          <a:effectLst/>
                        </a:rPr>
                        <a:t>UDP PROYECTO LA TRINIDAD</a:t>
                      </a:r>
                      <a:endParaRPr lang="es-SV" sz="1200" b="0" i="0" u="none" strike="noStrike" dirty="0">
                        <a:solidFill>
                          <a:srgbClr val="000000"/>
                        </a:solidFill>
                        <a:effectLst/>
                        <a:latin typeface="Calibri" panose="020F0502020204030204" pitchFamily="34" charset="0"/>
                      </a:endParaRPr>
                    </a:p>
                  </a:txBody>
                  <a:tcPr marL="5689" marR="5689" marT="7585" marB="0" anchor="ctr"/>
                </a:tc>
                <a:tc>
                  <a:txBody>
                    <a:bodyPr/>
                    <a:lstStyle/>
                    <a:p>
                      <a:pPr algn="ctr" fontAlgn="ctr"/>
                      <a:r>
                        <a:rPr lang="es-SV" sz="1200" u="none" strike="noStrike" dirty="0" smtClean="0">
                          <a:effectLst/>
                        </a:rPr>
                        <a:t>SFV</a:t>
                      </a:r>
                      <a:endParaRPr lang="es-SV" sz="1200" b="0" i="0" u="none" strike="noStrike" dirty="0">
                        <a:solidFill>
                          <a:srgbClr val="000000"/>
                        </a:solidFill>
                        <a:effectLst/>
                        <a:latin typeface="Calibri" panose="020F0502020204030204" pitchFamily="34" charset="0"/>
                      </a:endParaRPr>
                    </a:p>
                  </a:txBody>
                  <a:tcPr marL="5689" marR="5689" marT="7585" marB="0" anchor="ctr"/>
                </a:tc>
                <a:tc>
                  <a:txBody>
                    <a:bodyPr/>
                    <a:lstStyle/>
                    <a:p>
                      <a:pPr algn="ctr" fontAlgn="ctr"/>
                      <a:r>
                        <a:rPr lang="es-SV" sz="1200" u="none" strike="noStrike" dirty="0">
                          <a:effectLst/>
                        </a:rPr>
                        <a:t>123.88</a:t>
                      </a:r>
                      <a:endParaRPr lang="es-SV" sz="1200" b="0" i="0" u="none" strike="noStrike" dirty="0">
                        <a:solidFill>
                          <a:srgbClr val="000000"/>
                        </a:solidFill>
                        <a:effectLst/>
                        <a:latin typeface="Calibri" panose="020F0502020204030204" pitchFamily="34" charset="0"/>
                      </a:endParaRPr>
                    </a:p>
                  </a:txBody>
                  <a:tcPr marL="5689" marR="5689" marT="7585" marB="0" anchor="ctr"/>
                </a:tc>
                <a:tc>
                  <a:txBody>
                    <a:bodyPr/>
                    <a:lstStyle/>
                    <a:p>
                      <a:pPr algn="ctr" fontAlgn="ctr"/>
                      <a:r>
                        <a:rPr lang="es-SV" sz="1200" u="none" strike="noStrike">
                          <a:effectLst/>
                        </a:rPr>
                        <a:t>8.00</a:t>
                      </a:r>
                      <a:endParaRPr lang="es-SV" sz="1200" b="0" i="0" u="none" strike="noStrike">
                        <a:solidFill>
                          <a:srgbClr val="000000"/>
                        </a:solidFill>
                        <a:effectLst/>
                        <a:latin typeface="Calibri" panose="020F0502020204030204" pitchFamily="34" charset="0"/>
                      </a:endParaRPr>
                    </a:p>
                  </a:txBody>
                  <a:tcPr marL="5689" marR="5689" marT="7585" marB="0" anchor="ctr"/>
                </a:tc>
                <a:tc>
                  <a:txBody>
                    <a:bodyPr/>
                    <a:lstStyle/>
                    <a:p>
                      <a:pPr algn="ctr" fontAlgn="ctr"/>
                      <a:r>
                        <a:rPr lang="es-SV" sz="1200" u="none" strike="noStrike">
                          <a:effectLst/>
                        </a:rPr>
                        <a:t>Acajutla 46 kV ETESAL</a:t>
                      </a:r>
                      <a:endParaRPr lang="es-SV" sz="1200" b="0" i="0" u="none" strike="noStrike">
                        <a:solidFill>
                          <a:srgbClr val="000000"/>
                        </a:solidFill>
                        <a:effectLst/>
                        <a:latin typeface="Calibri" panose="020F0502020204030204" pitchFamily="34" charset="0"/>
                      </a:endParaRPr>
                    </a:p>
                  </a:txBody>
                  <a:tcPr marL="5689" marR="5689" marT="7585" marB="0" anchor="ctr"/>
                </a:tc>
              </a:tr>
              <a:tr h="364090">
                <a:tc>
                  <a:txBody>
                    <a:bodyPr/>
                    <a:lstStyle/>
                    <a:p>
                      <a:pPr algn="just" fontAlgn="ctr"/>
                      <a:r>
                        <a:rPr lang="es-SV" sz="1200" u="none" strike="noStrike" dirty="0">
                          <a:effectLst/>
                        </a:rPr>
                        <a:t>UDP PROYECTO LA TRINIDAD</a:t>
                      </a:r>
                      <a:endParaRPr lang="es-SV" sz="1200" b="0" i="0" u="none" strike="noStrike" dirty="0">
                        <a:solidFill>
                          <a:srgbClr val="000000"/>
                        </a:solidFill>
                        <a:effectLst/>
                        <a:latin typeface="Calibri" panose="020F0502020204030204" pitchFamily="34" charset="0"/>
                      </a:endParaRPr>
                    </a:p>
                  </a:txBody>
                  <a:tcPr marL="5689" marR="5689" marT="7585" marB="0" anchor="ctr"/>
                </a:tc>
                <a:tc>
                  <a:txBody>
                    <a:bodyPr/>
                    <a:lstStyle/>
                    <a:p>
                      <a:pPr algn="ctr" fontAlgn="ctr"/>
                      <a:r>
                        <a:rPr lang="es-SV" sz="1200" u="none" strike="noStrike" dirty="0" smtClean="0">
                          <a:effectLst/>
                        </a:rPr>
                        <a:t>SFV</a:t>
                      </a:r>
                      <a:endParaRPr lang="es-SV" sz="1200" b="0" i="0" u="none" strike="noStrike" dirty="0">
                        <a:solidFill>
                          <a:srgbClr val="000000"/>
                        </a:solidFill>
                        <a:effectLst/>
                        <a:latin typeface="Calibri" panose="020F0502020204030204" pitchFamily="34" charset="0"/>
                      </a:endParaRPr>
                    </a:p>
                  </a:txBody>
                  <a:tcPr marL="5689" marR="5689" marT="7585" marB="0" anchor="ctr"/>
                </a:tc>
                <a:tc>
                  <a:txBody>
                    <a:bodyPr/>
                    <a:lstStyle/>
                    <a:p>
                      <a:pPr algn="ctr" fontAlgn="ctr"/>
                      <a:r>
                        <a:rPr lang="es-SV" sz="1200" u="none" strike="noStrike" dirty="0">
                          <a:effectLst/>
                        </a:rPr>
                        <a:t>123.98</a:t>
                      </a:r>
                      <a:endParaRPr lang="es-SV" sz="1200" b="0" i="0" u="none" strike="noStrike" dirty="0">
                        <a:solidFill>
                          <a:srgbClr val="000000"/>
                        </a:solidFill>
                        <a:effectLst/>
                        <a:latin typeface="Calibri" panose="020F0502020204030204" pitchFamily="34" charset="0"/>
                      </a:endParaRPr>
                    </a:p>
                  </a:txBody>
                  <a:tcPr marL="5689" marR="5689" marT="7585" marB="0" anchor="ctr"/>
                </a:tc>
                <a:tc>
                  <a:txBody>
                    <a:bodyPr/>
                    <a:lstStyle/>
                    <a:p>
                      <a:pPr algn="ctr" fontAlgn="ctr"/>
                      <a:r>
                        <a:rPr lang="es-SV" sz="1200" u="none" strike="noStrike" dirty="0">
                          <a:effectLst/>
                        </a:rPr>
                        <a:t>6.00</a:t>
                      </a:r>
                      <a:endParaRPr lang="es-SV" sz="1200" b="0" i="0" u="none" strike="noStrike" dirty="0">
                        <a:solidFill>
                          <a:srgbClr val="000000"/>
                        </a:solidFill>
                        <a:effectLst/>
                        <a:latin typeface="Calibri" panose="020F0502020204030204" pitchFamily="34" charset="0"/>
                      </a:endParaRPr>
                    </a:p>
                  </a:txBody>
                  <a:tcPr marL="5689" marR="5689" marT="7585" marB="0" anchor="ctr"/>
                </a:tc>
                <a:tc>
                  <a:txBody>
                    <a:bodyPr/>
                    <a:lstStyle/>
                    <a:p>
                      <a:pPr algn="ctr" fontAlgn="ctr"/>
                      <a:r>
                        <a:rPr lang="es-SV" sz="1200" u="none" strike="noStrike" dirty="0" err="1">
                          <a:effectLst/>
                        </a:rPr>
                        <a:t>Tecoluca</a:t>
                      </a:r>
                      <a:r>
                        <a:rPr lang="es-SV" sz="1200" u="none" strike="noStrike" dirty="0">
                          <a:effectLst/>
                        </a:rPr>
                        <a:t> 34.5 </a:t>
                      </a:r>
                      <a:r>
                        <a:rPr lang="es-SV" sz="1200" u="none" strike="noStrike" dirty="0" err="1">
                          <a:effectLst/>
                        </a:rPr>
                        <a:t>kV</a:t>
                      </a:r>
                      <a:r>
                        <a:rPr lang="es-SV" sz="1200" u="none" strike="noStrike" dirty="0">
                          <a:effectLst/>
                        </a:rPr>
                        <a:t> ETESAL</a:t>
                      </a:r>
                      <a:endParaRPr lang="es-SV" sz="1200" b="0" i="0" u="none" strike="noStrike" dirty="0">
                        <a:solidFill>
                          <a:srgbClr val="000000"/>
                        </a:solidFill>
                        <a:effectLst/>
                        <a:latin typeface="Calibri" panose="020F0502020204030204" pitchFamily="34" charset="0"/>
                      </a:endParaRPr>
                    </a:p>
                  </a:txBody>
                  <a:tcPr marL="5689" marR="5689" marT="7585" marB="0" anchor="ctr"/>
                </a:tc>
              </a:tr>
            </a:tbl>
          </a:graphicData>
        </a:graphic>
      </p:graphicFrame>
      <p:sp>
        <p:nvSpPr>
          <p:cNvPr id="2" name="1 CuadroTexto"/>
          <p:cNvSpPr txBox="1"/>
          <p:nvPr/>
        </p:nvSpPr>
        <p:spPr>
          <a:xfrm>
            <a:off x="683568" y="3789040"/>
            <a:ext cx="8136904" cy="1477328"/>
          </a:xfrm>
          <a:prstGeom prst="rect">
            <a:avLst/>
          </a:prstGeom>
          <a:noFill/>
        </p:spPr>
        <p:txBody>
          <a:bodyPr wrap="square" rtlCol="0">
            <a:spAutoFit/>
          </a:bodyPr>
          <a:lstStyle/>
          <a:p>
            <a:pPr algn="just"/>
            <a:r>
              <a:rPr lang="es-MX" dirty="0" smtClean="0"/>
              <a:t>La contratación de 94 MW de energías con base en recurso solar, permitirá la sustitución de esta energía por generación con base en derivados de petróleo, además estos contratos poseen un precio muy competitivo  comparado con el precio de la energía en el mercado MRS.</a:t>
            </a:r>
            <a:endParaRPr lang="es-SV" dirty="0"/>
          </a:p>
        </p:txBody>
      </p:sp>
    </p:spTree>
    <p:extLst>
      <p:ext uri="{BB962C8B-B14F-4D97-AF65-F5344CB8AC3E}">
        <p14:creationId xmlns:p14="http://schemas.microsoft.com/office/powerpoint/2010/main" val="29346647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pPr algn="just"/>
            <a:r>
              <a:rPr lang="es-SV" sz="1600" dirty="0" smtClean="0"/>
              <a:t>Hasta el año 2013 la capacidad instalada no incorporaba proyectos renovables no convencional, sin embargo se proyecta que el impacto de los proyectos propuestos desde el CNE diversificarán la matriz energética del país en gran medida, generando en 2018 una red que incorpora estos proyectos como parte esencial de su estructura:</a:t>
            </a:r>
          </a:p>
          <a:p>
            <a:endParaRPr lang="es-SV" dirty="0"/>
          </a:p>
        </p:txBody>
      </p:sp>
      <p:sp>
        <p:nvSpPr>
          <p:cNvPr id="3" name="2 Título"/>
          <p:cNvSpPr>
            <a:spLocks noGrp="1"/>
          </p:cNvSpPr>
          <p:nvPr>
            <p:ph type="title"/>
          </p:nvPr>
        </p:nvSpPr>
        <p:spPr>
          <a:xfrm>
            <a:off x="467544" y="116632"/>
            <a:ext cx="8229600" cy="532631"/>
          </a:xfrm>
        </p:spPr>
        <p:txBody>
          <a:bodyPr>
            <a:normAutofit fontScale="90000"/>
          </a:bodyPr>
          <a:lstStyle/>
          <a:p>
            <a:r>
              <a:rPr lang="es-SV" sz="1600" b="1" dirty="0" smtClean="0"/>
              <a:t>Impacto  esperados de la inclusión de Proyectos Renovables </a:t>
            </a:r>
            <a:br>
              <a:rPr lang="es-SV" sz="1600" b="1" dirty="0" smtClean="0"/>
            </a:br>
            <a:r>
              <a:rPr lang="es-SV" sz="1600" b="1" dirty="0" smtClean="0"/>
              <a:t>no convencionales y GLN en el Sistema Nacional</a:t>
            </a:r>
            <a:endParaRPr lang="es-SV" sz="1600" b="1" dirty="0"/>
          </a:p>
        </p:txBody>
      </p:sp>
      <p:graphicFrame>
        <p:nvGraphicFramePr>
          <p:cNvPr id="6" name="3 Gráfico"/>
          <p:cNvGraphicFramePr>
            <a:graphicFrameLocks/>
          </p:cNvGraphicFramePr>
          <p:nvPr>
            <p:extLst>
              <p:ext uri="{D42A27DB-BD31-4B8C-83A1-F6EECF244321}">
                <p14:modId xmlns:p14="http://schemas.microsoft.com/office/powerpoint/2010/main" val="615244854"/>
              </p:ext>
            </p:extLst>
          </p:nvPr>
        </p:nvGraphicFramePr>
        <p:xfrm>
          <a:off x="467544" y="2780928"/>
          <a:ext cx="3888432" cy="309634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2 Gráfico"/>
          <p:cNvGraphicFramePr>
            <a:graphicFrameLocks/>
          </p:cNvGraphicFramePr>
          <p:nvPr>
            <p:extLst>
              <p:ext uri="{D42A27DB-BD31-4B8C-83A1-F6EECF244321}">
                <p14:modId xmlns:p14="http://schemas.microsoft.com/office/powerpoint/2010/main" val="2317057872"/>
              </p:ext>
            </p:extLst>
          </p:nvPr>
        </p:nvGraphicFramePr>
        <p:xfrm>
          <a:off x="4644008" y="2852936"/>
          <a:ext cx="4392488" cy="309634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2013277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457200" y="274638"/>
            <a:ext cx="8229600" cy="751586"/>
          </a:xfrm>
        </p:spPr>
        <p:txBody>
          <a:bodyPr>
            <a:noAutofit/>
          </a:bodyPr>
          <a:lstStyle/>
          <a:p>
            <a:r>
              <a:rPr lang="es-MX" sz="2400" dirty="0" smtClean="0"/>
              <a:t>Impactos en la matriz energética en el mediano plazo</a:t>
            </a:r>
            <a:endParaRPr lang="es-SV" sz="2400" dirty="0"/>
          </a:p>
        </p:txBody>
      </p:sp>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8907" r="11319"/>
          <a:stretch/>
        </p:blipFill>
        <p:spPr bwMode="auto">
          <a:xfrm>
            <a:off x="5652119" y="1412776"/>
            <a:ext cx="2833377" cy="2664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057582"/>
            <a:ext cx="4783062" cy="3163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7 CuadroTexto"/>
          <p:cNvSpPr txBox="1"/>
          <p:nvPr/>
        </p:nvSpPr>
        <p:spPr>
          <a:xfrm>
            <a:off x="6516216" y="1043444"/>
            <a:ext cx="936104" cy="369332"/>
          </a:xfrm>
          <a:prstGeom prst="rect">
            <a:avLst/>
          </a:prstGeom>
          <a:noFill/>
        </p:spPr>
        <p:txBody>
          <a:bodyPr wrap="square" rtlCol="0">
            <a:spAutoFit/>
          </a:bodyPr>
          <a:lstStyle/>
          <a:p>
            <a:pPr algn="ctr"/>
            <a:r>
              <a:rPr lang="es-MX" b="1" dirty="0" smtClean="0"/>
              <a:t>2018</a:t>
            </a:r>
            <a:endParaRPr lang="es-SV" b="1" dirty="0"/>
          </a:p>
        </p:txBody>
      </p:sp>
      <p:sp>
        <p:nvSpPr>
          <p:cNvPr id="9" name="8 CuadroTexto"/>
          <p:cNvSpPr txBox="1"/>
          <p:nvPr/>
        </p:nvSpPr>
        <p:spPr>
          <a:xfrm>
            <a:off x="899592" y="4388911"/>
            <a:ext cx="7632848" cy="1200329"/>
          </a:xfrm>
          <a:prstGeom prst="rect">
            <a:avLst/>
          </a:prstGeom>
          <a:noFill/>
        </p:spPr>
        <p:txBody>
          <a:bodyPr wrap="square" rtlCol="0">
            <a:spAutoFit/>
          </a:bodyPr>
          <a:lstStyle/>
          <a:p>
            <a:pPr algn="just"/>
            <a:r>
              <a:rPr lang="es-MX" dirty="0" smtClean="0"/>
              <a:t>En el año 2018 se tendrá una matriz totalmente diversificada, en la cual únicamente el 15 % de la energía eléctrica será generada con base en derivados del petróleo y el 34% con un nuevo recurso , mas limpio y mas económico.   </a:t>
            </a:r>
            <a:endParaRPr lang="es-SV" dirty="0"/>
          </a:p>
        </p:txBody>
      </p:sp>
    </p:spTree>
    <p:extLst>
      <p:ext uri="{BB962C8B-B14F-4D97-AF65-F5344CB8AC3E}">
        <p14:creationId xmlns:p14="http://schemas.microsoft.com/office/powerpoint/2010/main" val="173173510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95536" y="1589891"/>
            <a:ext cx="8424936" cy="830997"/>
          </a:xfrm>
          <a:prstGeom prst="rect">
            <a:avLst/>
          </a:prstGeom>
        </p:spPr>
        <p:txBody>
          <a:bodyPr wrap="square" anchor="ctr">
            <a:spAutoFit/>
          </a:bodyPr>
          <a:lstStyle/>
          <a:p>
            <a:pPr algn="ctr"/>
            <a:r>
              <a:rPr lang="es-SV" sz="4800" dirty="0" smtClean="0">
                <a:solidFill>
                  <a:schemeClr val="accent1"/>
                </a:solidFill>
                <a:latin typeface="Century Gothic" pitchFamily="34" charset="0"/>
              </a:rPr>
              <a:t>GRACIAS!!</a:t>
            </a:r>
            <a:endParaRPr lang="es-SV" sz="4800" b="1" i="1" dirty="0">
              <a:solidFill>
                <a:schemeClr val="accent1"/>
              </a:solidFill>
              <a:latin typeface="Century Gothic" pitchFamily="34" charset="0"/>
            </a:endParaRPr>
          </a:p>
        </p:txBody>
      </p:sp>
      <p:sp>
        <p:nvSpPr>
          <p:cNvPr id="4" name="3 Rectángulo"/>
          <p:cNvSpPr/>
          <p:nvPr/>
        </p:nvSpPr>
        <p:spPr>
          <a:xfrm>
            <a:off x="827584" y="4501569"/>
            <a:ext cx="7488832" cy="1015663"/>
          </a:xfrm>
          <a:prstGeom prst="rect">
            <a:avLst/>
          </a:prstGeom>
        </p:spPr>
        <p:txBody>
          <a:bodyPr wrap="square">
            <a:spAutoFit/>
          </a:bodyPr>
          <a:lstStyle/>
          <a:p>
            <a:pPr algn="ctr"/>
            <a:r>
              <a:rPr lang="es-SV" sz="1200" dirty="0" smtClean="0">
                <a:latin typeface="Century Gothic" pitchFamily="34" charset="0"/>
              </a:rPr>
              <a:t>Consejo Nacional de Energía </a:t>
            </a:r>
            <a:br>
              <a:rPr lang="es-SV" sz="1200" dirty="0" smtClean="0">
                <a:latin typeface="Century Gothic" pitchFamily="34" charset="0"/>
              </a:rPr>
            </a:br>
            <a:r>
              <a:rPr lang="es-SV" sz="1200" dirty="0" smtClean="0">
                <a:latin typeface="Century Gothic" pitchFamily="34" charset="0"/>
              </a:rPr>
              <a:t>República de El Salvador, C. A </a:t>
            </a:r>
          </a:p>
          <a:p>
            <a:pPr algn="ctr"/>
            <a:r>
              <a:rPr lang="es-SV" sz="1200" dirty="0" smtClean="0">
                <a:latin typeface="Century Gothic" pitchFamily="34" charset="0"/>
              </a:rPr>
              <a:t/>
            </a:r>
            <a:br>
              <a:rPr lang="es-SV" sz="1200" dirty="0" smtClean="0">
                <a:latin typeface="Century Gothic" pitchFamily="34" charset="0"/>
              </a:rPr>
            </a:br>
            <a:r>
              <a:rPr lang="es-SV" sz="1200" dirty="0" smtClean="0">
                <a:latin typeface="Century Gothic" pitchFamily="34" charset="0"/>
              </a:rPr>
              <a:t>Calle el Mirador y 9a Calle Poniente #249, Col. Escalón, San Salvador</a:t>
            </a:r>
            <a:br>
              <a:rPr lang="es-SV" sz="1200" dirty="0" smtClean="0">
                <a:latin typeface="Century Gothic" pitchFamily="34" charset="0"/>
              </a:rPr>
            </a:br>
            <a:r>
              <a:rPr lang="es-SV" sz="1200" dirty="0" smtClean="0">
                <a:latin typeface="Century Gothic" pitchFamily="34" charset="0"/>
              </a:rPr>
              <a:t>Tels. (503) 2233-7900    E-mail: E-</a:t>
            </a:r>
            <a:r>
              <a:rPr lang="es-SV" sz="1200" dirty="0" err="1" smtClean="0">
                <a:latin typeface="Century Gothic" pitchFamily="34" charset="0"/>
              </a:rPr>
              <a:t>mail:info@cne.gob.sv</a:t>
            </a:r>
            <a:endParaRPr lang="es-SV" sz="1200" dirty="0">
              <a:latin typeface="Century Gothic" pitchFamily="34" charset="0"/>
            </a:endParaRPr>
          </a:p>
        </p:txBody>
      </p:sp>
      <p:sp>
        <p:nvSpPr>
          <p:cNvPr id="5" name="4 Rectángulo"/>
          <p:cNvSpPr/>
          <p:nvPr/>
        </p:nvSpPr>
        <p:spPr>
          <a:xfrm>
            <a:off x="827584" y="3071862"/>
            <a:ext cx="7488832" cy="1077218"/>
          </a:xfrm>
          <a:prstGeom prst="rect">
            <a:avLst/>
          </a:prstGeom>
        </p:spPr>
        <p:txBody>
          <a:bodyPr wrap="square">
            <a:spAutoFit/>
          </a:bodyPr>
          <a:lstStyle/>
          <a:p>
            <a:pPr algn="ctr"/>
            <a:r>
              <a:rPr lang="es-SV" sz="1600" dirty="0" smtClean="0">
                <a:latin typeface="Century Gothic" pitchFamily="34" charset="0"/>
              </a:rPr>
              <a:t>Contacto: Carlos Alberto Nájera</a:t>
            </a:r>
          </a:p>
          <a:p>
            <a:pPr algn="ctr"/>
            <a:r>
              <a:rPr lang="es-MX" sz="1600" dirty="0" smtClean="0">
                <a:latin typeface="Century Gothic" pitchFamily="34" charset="0"/>
              </a:rPr>
              <a:t>Correo: </a:t>
            </a:r>
            <a:r>
              <a:rPr lang="es-MX" sz="1600" dirty="0" smtClean="0">
                <a:latin typeface="Century Gothic" pitchFamily="34" charset="0"/>
                <a:hlinkClick r:id="rId2"/>
              </a:rPr>
              <a:t>cnajera@cne.gob.sv</a:t>
            </a:r>
            <a:endParaRPr lang="es-MX" sz="1600" dirty="0" smtClean="0">
              <a:latin typeface="Century Gothic" pitchFamily="34" charset="0"/>
            </a:endParaRPr>
          </a:p>
          <a:p>
            <a:pPr algn="ctr"/>
            <a:r>
              <a:rPr lang="es-MX" sz="1600" dirty="0" smtClean="0">
                <a:latin typeface="Century Gothic" pitchFamily="34" charset="0"/>
              </a:rPr>
              <a:t>Teléfono: 2233-7900</a:t>
            </a:r>
            <a:endParaRPr lang="es-SV" sz="1600" dirty="0" smtClean="0">
              <a:latin typeface="Century Gothic" pitchFamily="34" charset="0"/>
            </a:endParaRPr>
          </a:p>
          <a:p>
            <a:pPr algn="ctr"/>
            <a:endParaRPr lang="es-SV" sz="1600" dirty="0">
              <a:latin typeface="Century Gothic" pitchFamily="34" charset="0"/>
            </a:endParaRPr>
          </a:p>
        </p:txBody>
      </p:sp>
    </p:spTree>
    <p:extLst>
      <p:ext uri="{BB962C8B-B14F-4D97-AF65-F5344CB8AC3E}">
        <p14:creationId xmlns:p14="http://schemas.microsoft.com/office/powerpoint/2010/main" val="289209775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3453</TotalTime>
  <Words>2283</Words>
  <Application>Microsoft Office PowerPoint</Application>
  <PresentationFormat>On-screen Show (4:3)</PresentationFormat>
  <Paragraphs>329</Paragraphs>
  <Slides>29</Slides>
  <Notes>8</Notes>
  <HiddenSlides>0</HiddenSlides>
  <MMClips>0</MMClips>
  <ScaleCrop>false</ScaleCrop>
  <HeadingPairs>
    <vt:vector size="4" baseType="variant">
      <vt:variant>
        <vt:lpstr>Theme</vt:lpstr>
      </vt:variant>
      <vt:variant>
        <vt:i4>2</vt:i4>
      </vt:variant>
      <vt:variant>
        <vt:lpstr>Slide Titles</vt:lpstr>
      </vt:variant>
      <vt:variant>
        <vt:i4>29</vt:i4>
      </vt:variant>
    </vt:vector>
  </HeadingPairs>
  <TitlesOfParts>
    <vt:vector size="31" baseType="lpstr">
      <vt:lpstr>Tema de Office</vt:lpstr>
      <vt:lpstr>Diseño personalizado</vt:lpstr>
      <vt:lpstr>PowerPoint Presentation</vt:lpstr>
      <vt:lpstr>PowerPoint Presentation</vt:lpstr>
      <vt:lpstr>El CNE y la Política Energética Nacional</vt:lpstr>
      <vt:lpstr>Objetivos Generales de la Política Energética</vt:lpstr>
      <vt:lpstr>Líneas Estratégicas de la Política Energética Nacional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Proceso de Libre concurrencia para contratos de largo plazo de 15 MW de energías renovables no convencionales distribuida.</vt:lpstr>
      <vt:lpstr>Resumen de licitación de 15 MW</vt:lpstr>
      <vt:lpstr>Precios establecido en el proceso de licitación de 15 MW</vt:lpstr>
      <vt:lpstr>Licitación de 100 MW  de energías renovables en mercado mayorista</vt:lpstr>
      <vt:lpstr>Resultados del proceso de licitación de 100 MW de Energías Renovables </vt:lpstr>
      <vt:lpstr>Impacto  esperados de la inclusión de Proyectos Renovables  no convencionales y GLN en el Sistema Nacional</vt:lpstr>
      <vt:lpstr>Impactos en la matriz energética en el mediano plazo</vt:lpstr>
      <vt:lpstr>PowerPoint Presentation</vt:lpstr>
    </vt:vector>
  </TitlesOfParts>
  <Company>Distribuidora de Electricidad DELSUR, S.A. de C.V.</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Ingrid Mendoza</dc:creator>
  <cp:lastModifiedBy>Christopher Marshall</cp:lastModifiedBy>
  <cp:revision>136</cp:revision>
  <dcterms:created xsi:type="dcterms:W3CDTF">2012-12-20T21:32:16Z</dcterms:created>
  <dcterms:modified xsi:type="dcterms:W3CDTF">2014-09-13T05:29:26Z</dcterms:modified>
</cp:coreProperties>
</file>